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2"/>
  </p:notesMasterIdLst>
  <p:sldIdLst>
    <p:sldId id="256" r:id="rId5"/>
    <p:sldId id="291" r:id="rId6"/>
    <p:sldId id="331" r:id="rId7"/>
    <p:sldId id="324" r:id="rId8"/>
    <p:sldId id="257" r:id="rId9"/>
    <p:sldId id="258" r:id="rId10"/>
    <p:sldId id="260" r:id="rId11"/>
    <p:sldId id="262" r:id="rId12"/>
    <p:sldId id="263" r:id="rId13"/>
    <p:sldId id="265" r:id="rId14"/>
    <p:sldId id="266" r:id="rId15"/>
    <p:sldId id="337" r:id="rId16"/>
    <p:sldId id="261" r:id="rId17"/>
    <p:sldId id="293" r:id="rId18"/>
    <p:sldId id="295" r:id="rId19"/>
    <p:sldId id="268" r:id="rId20"/>
    <p:sldId id="264" r:id="rId21"/>
    <p:sldId id="270" r:id="rId22"/>
    <p:sldId id="273" r:id="rId23"/>
    <p:sldId id="272" r:id="rId24"/>
    <p:sldId id="279" r:id="rId25"/>
    <p:sldId id="274" r:id="rId26"/>
    <p:sldId id="281" r:id="rId27"/>
    <p:sldId id="277" r:id="rId28"/>
    <p:sldId id="286" r:id="rId29"/>
    <p:sldId id="287" r:id="rId30"/>
    <p:sldId id="288" r:id="rId31"/>
    <p:sldId id="282" r:id="rId32"/>
    <p:sldId id="289" r:id="rId33"/>
    <p:sldId id="275" r:id="rId34"/>
    <p:sldId id="333" r:id="rId35"/>
    <p:sldId id="310" r:id="rId36"/>
    <p:sldId id="298" r:id="rId37"/>
    <p:sldId id="299" r:id="rId38"/>
    <p:sldId id="300" r:id="rId39"/>
    <p:sldId id="338" r:id="rId40"/>
    <p:sldId id="302" r:id="rId41"/>
    <p:sldId id="303" r:id="rId42"/>
    <p:sldId id="304" r:id="rId43"/>
    <p:sldId id="326" r:id="rId44"/>
    <p:sldId id="305" r:id="rId45"/>
    <p:sldId id="339" r:id="rId46"/>
    <p:sldId id="306" r:id="rId47"/>
    <p:sldId id="308" r:id="rId48"/>
    <p:sldId id="311" r:id="rId49"/>
    <p:sldId id="334" r:id="rId50"/>
    <p:sldId id="330"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itens, Joanna" initials="GJ" lastIdx="0" clrIdx="0">
    <p:extLst>
      <p:ext uri="{19B8F6BF-5375-455C-9EA6-DF929625EA0E}">
        <p15:presenceInfo xmlns:p15="http://schemas.microsoft.com/office/powerpoint/2012/main" userId="S-1-5-21-1632836770-1910314338-1553874782-542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9292"/>
    <a:srgbClr val="888888"/>
    <a:srgbClr val="FFF7E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24" autoAdjust="0"/>
    <p:restoredTop sz="75034" autoAdjust="0"/>
  </p:normalViewPr>
  <p:slideViewPr>
    <p:cSldViewPr snapToGrid="0">
      <p:cViewPr varScale="1">
        <p:scale>
          <a:sx n="50" d="100"/>
          <a:sy n="50" d="100"/>
        </p:scale>
        <p:origin x="1080" y="3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900040-E199-4058-B354-73DC17A062F3}"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37312B6F-F958-47C6-ADCA-6930BA52F47C}">
      <dgm:prSet phldrT="[Text]"/>
      <dgm:spPr/>
      <dgm:t>
        <a:bodyPr/>
        <a:lstStyle/>
        <a:p>
          <a:r>
            <a:rPr lang="en-US" dirty="0"/>
            <a:t>Physical</a:t>
          </a:r>
        </a:p>
      </dgm:t>
    </dgm:pt>
    <dgm:pt modelId="{23CDE238-9A6F-4912-84F8-84EF44234E4F}" type="parTrans" cxnId="{DF683749-180F-41A5-AFB7-D18B040C54D8}">
      <dgm:prSet/>
      <dgm:spPr/>
      <dgm:t>
        <a:bodyPr/>
        <a:lstStyle/>
        <a:p>
          <a:endParaRPr lang="en-US"/>
        </a:p>
      </dgm:t>
    </dgm:pt>
    <dgm:pt modelId="{C97454D2-FA41-4E73-913D-87EC8837F568}" type="sibTrans" cxnId="{DF683749-180F-41A5-AFB7-D18B040C54D8}">
      <dgm:prSet/>
      <dgm:spPr/>
      <dgm:t>
        <a:bodyPr/>
        <a:lstStyle/>
        <a:p>
          <a:endParaRPr lang="en-US"/>
        </a:p>
      </dgm:t>
    </dgm:pt>
    <dgm:pt modelId="{00E671D9-4A85-48ED-92D2-D9AEADF870B7}">
      <dgm:prSet phldrT="[Text]"/>
      <dgm:spPr/>
      <dgm:t>
        <a:bodyPr/>
        <a:lstStyle/>
        <a:p>
          <a:r>
            <a:rPr lang="en-US" altLang="en-US" dirty="0"/>
            <a:t>Involving forms of energy or having a mechanical or gravitational basis. (e.g., heat)</a:t>
          </a:r>
          <a:endParaRPr lang="en-US" dirty="0"/>
        </a:p>
      </dgm:t>
    </dgm:pt>
    <dgm:pt modelId="{4C8A05CB-B2A6-45DC-9FD2-D30F21AB888C}" type="parTrans" cxnId="{565D7EF1-16CC-45BC-BCFE-60F4156F6D26}">
      <dgm:prSet/>
      <dgm:spPr/>
      <dgm:t>
        <a:bodyPr/>
        <a:lstStyle/>
        <a:p>
          <a:endParaRPr lang="en-US"/>
        </a:p>
      </dgm:t>
    </dgm:pt>
    <dgm:pt modelId="{0D6DF3B1-7F1B-4EDA-96D7-265F0EB31257}" type="sibTrans" cxnId="{565D7EF1-16CC-45BC-BCFE-60F4156F6D26}">
      <dgm:prSet/>
      <dgm:spPr/>
      <dgm:t>
        <a:bodyPr/>
        <a:lstStyle/>
        <a:p>
          <a:endParaRPr lang="en-US"/>
        </a:p>
      </dgm:t>
    </dgm:pt>
    <dgm:pt modelId="{492EE754-53A6-4981-83FA-7F0AAAA00148}">
      <dgm:prSet phldrT="[Text]"/>
      <dgm:spPr/>
      <dgm:t>
        <a:bodyPr/>
        <a:lstStyle/>
        <a:p>
          <a:r>
            <a:rPr lang="en-US" dirty="0"/>
            <a:t>Psychosocial</a:t>
          </a:r>
        </a:p>
      </dgm:t>
    </dgm:pt>
    <dgm:pt modelId="{4DB8E8C1-5C95-45EA-93D0-A7506A53DDE7}" type="parTrans" cxnId="{3E2CDB99-B1D9-4549-A93C-369D2AE8437D}">
      <dgm:prSet/>
      <dgm:spPr/>
      <dgm:t>
        <a:bodyPr/>
        <a:lstStyle/>
        <a:p>
          <a:endParaRPr lang="en-US"/>
        </a:p>
      </dgm:t>
    </dgm:pt>
    <dgm:pt modelId="{48ADA018-8327-49D0-82EE-73C73530CC16}" type="sibTrans" cxnId="{3E2CDB99-B1D9-4549-A93C-369D2AE8437D}">
      <dgm:prSet/>
      <dgm:spPr/>
      <dgm:t>
        <a:bodyPr/>
        <a:lstStyle/>
        <a:p>
          <a:endParaRPr lang="en-US"/>
        </a:p>
      </dgm:t>
    </dgm:pt>
    <dgm:pt modelId="{8A92C104-873F-45E6-BD1F-B5FAC3F618DB}">
      <dgm:prSet phldrT="[Text]"/>
      <dgm:spPr/>
      <dgm:t>
        <a:bodyPr/>
        <a:lstStyle/>
        <a:p>
          <a:r>
            <a:rPr lang="en-US" altLang="en-US" dirty="0"/>
            <a:t>Related to stress, the emotional reaction to the environment, or interpersonal relations. </a:t>
          </a:r>
          <a:endParaRPr lang="en-US" dirty="0"/>
        </a:p>
      </dgm:t>
    </dgm:pt>
    <dgm:pt modelId="{84058B05-C416-445F-8FB7-E06E40202794}" type="parTrans" cxnId="{2A2E7246-C61C-48DB-885A-520AAA4208BD}">
      <dgm:prSet/>
      <dgm:spPr/>
      <dgm:t>
        <a:bodyPr/>
        <a:lstStyle/>
        <a:p>
          <a:endParaRPr lang="en-US"/>
        </a:p>
      </dgm:t>
    </dgm:pt>
    <dgm:pt modelId="{B6E386CD-40B3-4701-BE1C-302FC4F6467C}" type="sibTrans" cxnId="{2A2E7246-C61C-48DB-885A-520AAA4208BD}">
      <dgm:prSet/>
      <dgm:spPr/>
      <dgm:t>
        <a:bodyPr/>
        <a:lstStyle/>
        <a:p>
          <a:endParaRPr lang="en-US"/>
        </a:p>
      </dgm:t>
    </dgm:pt>
    <dgm:pt modelId="{CED64CFD-75EF-47B7-8D2A-95D8C866CB4E}">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Chemical	</a:t>
          </a:r>
        </a:p>
      </dgm:t>
    </dgm:pt>
    <dgm:pt modelId="{2FBE3791-D669-421F-8435-A856327B1FEF}" type="parTrans" cxnId="{0D8AFB7A-4E08-4F1A-83EE-3C56479889A6}">
      <dgm:prSet/>
      <dgm:spPr/>
      <dgm:t>
        <a:bodyPr/>
        <a:lstStyle/>
        <a:p>
          <a:endParaRPr lang="en-US"/>
        </a:p>
      </dgm:t>
    </dgm:pt>
    <dgm:pt modelId="{67C0BA90-F4B1-400E-A04F-77A9D05F566B}" type="sibTrans" cxnId="{0D8AFB7A-4E08-4F1A-83EE-3C56479889A6}">
      <dgm:prSet/>
      <dgm:spPr/>
      <dgm:t>
        <a:bodyPr/>
        <a:lstStyle/>
        <a:p>
          <a:endParaRPr lang="en-US"/>
        </a:p>
      </dgm:t>
    </dgm:pt>
    <dgm:pt modelId="{E9D4C3A1-BBE3-484F-AA72-BC4EBD7B2F50}">
      <dgm:prSet phldrT="[Text]"/>
      <dgm:spPr/>
      <dgm:t>
        <a:bodyPr/>
        <a:lstStyle/>
        <a:p>
          <a:r>
            <a:rPr lang="en-US" dirty="0"/>
            <a:t>Biological</a:t>
          </a:r>
        </a:p>
      </dgm:t>
    </dgm:pt>
    <dgm:pt modelId="{83874652-A7F3-415F-A077-A55CE428A84B}" type="parTrans" cxnId="{727FF57F-16D7-4E04-8100-EE04B4CF08D8}">
      <dgm:prSet/>
      <dgm:spPr/>
      <dgm:t>
        <a:bodyPr/>
        <a:lstStyle/>
        <a:p>
          <a:endParaRPr lang="en-US"/>
        </a:p>
      </dgm:t>
    </dgm:pt>
    <dgm:pt modelId="{B694F7F5-A020-4FA3-908F-2E3662E2F968}" type="sibTrans" cxnId="{727FF57F-16D7-4E04-8100-EE04B4CF08D8}">
      <dgm:prSet/>
      <dgm:spPr/>
      <dgm:t>
        <a:bodyPr/>
        <a:lstStyle/>
        <a:p>
          <a:endParaRPr lang="en-US"/>
        </a:p>
      </dgm:t>
    </dgm:pt>
    <dgm:pt modelId="{A9B05820-9FD1-4EE9-8277-C9CFE49887E7}">
      <dgm:prSet phldrT="[Text]"/>
      <dgm:spPr/>
      <dgm:t>
        <a:bodyPr/>
        <a:lstStyle/>
        <a:p>
          <a:r>
            <a:rPr lang="en-US" altLang="en-US" dirty="0"/>
            <a:t>Produced through the action or reactions of chemical substances. (e.g., industrial cleaners)</a:t>
          </a:r>
          <a:endParaRPr lang="en-US" dirty="0"/>
        </a:p>
      </dgm:t>
    </dgm:pt>
    <dgm:pt modelId="{355BC5A2-8174-4AEA-9E4C-E0DCCC08DEA7}" type="parTrans" cxnId="{65A3AA70-0827-4DB4-899E-D8D1FD537AF9}">
      <dgm:prSet/>
      <dgm:spPr/>
      <dgm:t>
        <a:bodyPr/>
        <a:lstStyle/>
        <a:p>
          <a:endParaRPr lang="en-US"/>
        </a:p>
      </dgm:t>
    </dgm:pt>
    <dgm:pt modelId="{A576131B-2C6E-4E2D-9859-26410F5B2DCE}" type="sibTrans" cxnId="{65A3AA70-0827-4DB4-899E-D8D1FD537AF9}">
      <dgm:prSet/>
      <dgm:spPr/>
      <dgm:t>
        <a:bodyPr/>
        <a:lstStyle/>
        <a:p>
          <a:endParaRPr lang="en-US"/>
        </a:p>
      </dgm:t>
    </dgm:pt>
    <dgm:pt modelId="{4481D11D-B48A-4F0F-B2F8-80C610DDF5F5}">
      <dgm:prSet phldrT="[Text]"/>
      <dgm:spPr/>
      <dgm:t>
        <a:bodyPr/>
        <a:lstStyle/>
        <a:p>
          <a:r>
            <a:rPr lang="en-US" altLang="en-US" dirty="0"/>
            <a:t>Caused by living organisms or their products. (e.g., tuberculosis) </a:t>
          </a:r>
          <a:endParaRPr lang="en-US" dirty="0"/>
        </a:p>
      </dgm:t>
    </dgm:pt>
    <dgm:pt modelId="{284F12D0-A967-4C75-BCF6-E6F5461B568D}" type="parTrans" cxnId="{0FC7DD49-BB45-433A-8860-D29EE79D7DE2}">
      <dgm:prSet/>
      <dgm:spPr/>
      <dgm:t>
        <a:bodyPr/>
        <a:lstStyle/>
        <a:p>
          <a:endParaRPr lang="en-US"/>
        </a:p>
      </dgm:t>
    </dgm:pt>
    <dgm:pt modelId="{5E14295D-7431-43DE-8197-8981AA08DB7E}" type="sibTrans" cxnId="{0FC7DD49-BB45-433A-8860-D29EE79D7DE2}">
      <dgm:prSet/>
      <dgm:spPr/>
      <dgm:t>
        <a:bodyPr/>
        <a:lstStyle/>
        <a:p>
          <a:endParaRPr lang="en-US"/>
        </a:p>
      </dgm:t>
    </dgm:pt>
    <dgm:pt modelId="{F7790934-3624-4437-8FCF-297BFFEB4E01}" type="pres">
      <dgm:prSet presAssocID="{C9900040-E199-4058-B354-73DC17A062F3}" presName="Name0" presStyleCnt="0">
        <dgm:presLayoutVars>
          <dgm:dir/>
          <dgm:animLvl val="lvl"/>
          <dgm:resizeHandles val="exact"/>
        </dgm:presLayoutVars>
      </dgm:prSet>
      <dgm:spPr/>
    </dgm:pt>
    <dgm:pt modelId="{F52D8383-199C-43D4-8E2C-760DB5282ED2}" type="pres">
      <dgm:prSet presAssocID="{37312B6F-F958-47C6-ADCA-6930BA52F47C}" presName="linNode" presStyleCnt="0"/>
      <dgm:spPr/>
    </dgm:pt>
    <dgm:pt modelId="{91356E19-79C1-4E96-BEF2-421B3156D5A0}" type="pres">
      <dgm:prSet presAssocID="{37312B6F-F958-47C6-ADCA-6930BA52F47C}" presName="parentText" presStyleLbl="node1" presStyleIdx="0" presStyleCnt="4">
        <dgm:presLayoutVars>
          <dgm:chMax val="1"/>
          <dgm:bulletEnabled val="1"/>
        </dgm:presLayoutVars>
      </dgm:prSet>
      <dgm:spPr/>
    </dgm:pt>
    <dgm:pt modelId="{64B9844D-D1C6-4D3B-96BB-20F8645BE7B5}" type="pres">
      <dgm:prSet presAssocID="{37312B6F-F958-47C6-ADCA-6930BA52F47C}" presName="descendantText" presStyleLbl="alignAccFollowNode1" presStyleIdx="0" presStyleCnt="4">
        <dgm:presLayoutVars>
          <dgm:bulletEnabled val="1"/>
        </dgm:presLayoutVars>
      </dgm:prSet>
      <dgm:spPr/>
    </dgm:pt>
    <dgm:pt modelId="{A4156B79-44EB-4E2B-B59C-8CF1ABD6CC21}" type="pres">
      <dgm:prSet presAssocID="{C97454D2-FA41-4E73-913D-87EC8837F568}" presName="sp" presStyleCnt="0"/>
      <dgm:spPr/>
    </dgm:pt>
    <dgm:pt modelId="{1B29B41A-A256-4C9A-90EE-D98BF7DECAE1}" type="pres">
      <dgm:prSet presAssocID="{492EE754-53A6-4981-83FA-7F0AAAA00148}" presName="linNode" presStyleCnt="0"/>
      <dgm:spPr/>
    </dgm:pt>
    <dgm:pt modelId="{8272542E-4EF2-4DF1-9AEB-86465A4C9FCF}" type="pres">
      <dgm:prSet presAssocID="{492EE754-53A6-4981-83FA-7F0AAAA00148}" presName="parentText" presStyleLbl="node1" presStyleIdx="1" presStyleCnt="4">
        <dgm:presLayoutVars>
          <dgm:chMax val="1"/>
          <dgm:bulletEnabled val="1"/>
        </dgm:presLayoutVars>
      </dgm:prSet>
      <dgm:spPr/>
    </dgm:pt>
    <dgm:pt modelId="{ACDC8D65-F2BD-4A87-8B9F-E3C877300341}" type="pres">
      <dgm:prSet presAssocID="{492EE754-53A6-4981-83FA-7F0AAAA00148}" presName="descendantText" presStyleLbl="alignAccFollowNode1" presStyleIdx="1" presStyleCnt="4">
        <dgm:presLayoutVars>
          <dgm:bulletEnabled val="1"/>
        </dgm:presLayoutVars>
      </dgm:prSet>
      <dgm:spPr/>
    </dgm:pt>
    <dgm:pt modelId="{B5A56181-12DC-4D8D-820D-BB3B9F14688B}" type="pres">
      <dgm:prSet presAssocID="{48ADA018-8327-49D0-82EE-73C73530CC16}" presName="sp" presStyleCnt="0"/>
      <dgm:spPr/>
    </dgm:pt>
    <dgm:pt modelId="{D5775E14-2D51-4C2B-AEEF-A4462300D709}" type="pres">
      <dgm:prSet presAssocID="{CED64CFD-75EF-47B7-8D2A-95D8C866CB4E}" presName="linNode" presStyleCnt="0"/>
      <dgm:spPr/>
    </dgm:pt>
    <dgm:pt modelId="{F8D5D52A-F8F0-48B9-9946-7D5C852349B6}" type="pres">
      <dgm:prSet presAssocID="{CED64CFD-75EF-47B7-8D2A-95D8C866CB4E}" presName="parentText" presStyleLbl="node1" presStyleIdx="2" presStyleCnt="4">
        <dgm:presLayoutVars>
          <dgm:chMax val="1"/>
          <dgm:bulletEnabled val="1"/>
        </dgm:presLayoutVars>
      </dgm:prSet>
      <dgm:spPr/>
    </dgm:pt>
    <dgm:pt modelId="{00668175-02F7-4126-970D-FDD7CE03C4BE}" type="pres">
      <dgm:prSet presAssocID="{CED64CFD-75EF-47B7-8D2A-95D8C866CB4E}" presName="descendantText" presStyleLbl="alignAccFollowNode1" presStyleIdx="2" presStyleCnt="4">
        <dgm:presLayoutVars>
          <dgm:bulletEnabled val="1"/>
        </dgm:presLayoutVars>
      </dgm:prSet>
      <dgm:spPr/>
    </dgm:pt>
    <dgm:pt modelId="{E864BCD6-54C3-4E92-BBC0-3E1C050E6D3A}" type="pres">
      <dgm:prSet presAssocID="{67C0BA90-F4B1-400E-A04F-77A9D05F566B}" presName="sp" presStyleCnt="0"/>
      <dgm:spPr/>
    </dgm:pt>
    <dgm:pt modelId="{2D2DAC83-1C54-4E8B-BFC4-F406C0B07661}" type="pres">
      <dgm:prSet presAssocID="{E9D4C3A1-BBE3-484F-AA72-BC4EBD7B2F50}" presName="linNode" presStyleCnt="0"/>
      <dgm:spPr/>
    </dgm:pt>
    <dgm:pt modelId="{7952DCFE-4AC3-4460-B00B-179A4D1C5737}" type="pres">
      <dgm:prSet presAssocID="{E9D4C3A1-BBE3-484F-AA72-BC4EBD7B2F50}" presName="parentText" presStyleLbl="node1" presStyleIdx="3" presStyleCnt="4">
        <dgm:presLayoutVars>
          <dgm:chMax val="1"/>
          <dgm:bulletEnabled val="1"/>
        </dgm:presLayoutVars>
      </dgm:prSet>
      <dgm:spPr/>
    </dgm:pt>
    <dgm:pt modelId="{54DEBE63-77F6-4EB2-BEE8-D8E3A013588D}" type="pres">
      <dgm:prSet presAssocID="{E9D4C3A1-BBE3-484F-AA72-BC4EBD7B2F50}" presName="descendantText" presStyleLbl="alignAccFollowNode1" presStyleIdx="3" presStyleCnt="4" custLinFactNeighborY="0">
        <dgm:presLayoutVars>
          <dgm:bulletEnabled val="1"/>
        </dgm:presLayoutVars>
      </dgm:prSet>
      <dgm:spPr/>
    </dgm:pt>
  </dgm:ptLst>
  <dgm:cxnLst>
    <dgm:cxn modelId="{2A2E7246-C61C-48DB-885A-520AAA4208BD}" srcId="{492EE754-53A6-4981-83FA-7F0AAAA00148}" destId="{8A92C104-873F-45E6-BD1F-B5FAC3F618DB}" srcOrd="0" destOrd="0" parTransId="{84058B05-C416-445F-8FB7-E06E40202794}" sibTransId="{B6E386CD-40B3-4701-BE1C-302FC4F6467C}"/>
    <dgm:cxn modelId="{DF683749-180F-41A5-AFB7-D18B040C54D8}" srcId="{C9900040-E199-4058-B354-73DC17A062F3}" destId="{37312B6F-F958-47C6-ADCA-6930BA52F47C}" srcOrd="0" destOrd="0" parTransId="{23CDE238-9A6F-4912-84F8-84EF44234E4F}" sibTransId="{C97454D2-FA41-4E73-913D-87EC8837F568}"/>
    <dgm:cxn modelId="{0FC7DD49-BB45-433A-8860-D29EE79D7DE2}" srcId="{E9D4C3A1-BBE3-484F-AA72-BC4EBD7B2F50}" destId="{4481D11D-B48A-4F0F-B2F8-80C610DDF5F5}" srcOrd="0" destOrd="0" parTransId="{284F12D0-A967-4C75-BCF6-E6F5461B568D}" sibTransId="{5E14295D-7431-43DE-8197-8981AA08DB7E}"/>
    <dgm:cxn modelId="{65A3AA70-0827-4DB4-899E-D8D1FD537AF9}" srcId="{CED64CFD-75EF-47B7-8D2A-95D8C866CB4E}" destId="{A9B05820-9FD1-4EE9-8277-C9CFE49887E7}" srcOrd="0" destOrd="0" parTransId="{355BC5A2-8174-4AEA-9E4C-E0DCCC08DEA7}" sibTransId="{A576131B-2C6E-4E2D-9859-26410F5B2DCE}"/>
    <dgm:cxn modelId="{B0A38A75-98D9-4D7F-B44B-8755FA41EAA4}" type="presOf" srcId="{E9D4C3A1-BBE3-484F-AA72-BC4EBD7B2F50}" destId="{7952DCFE-4AC3-4460-B00B-179A4D1C5737}" srcOrd="0" destOrd="0" presId="urn:microsoft.com/office/officeart/2005/8/layout/vList5"/>
    <dgm:cxn modelId="{3CF8F257-D8F6-402D-A511-E0A76997A22C}" type="presOf" srcId="{492EE754-53A6-4981-83FA-7F0AAAA00148}" destId="{8272542E-4EF2-4DF1-9AEB-86465A4C9FCF}" srcOrd="0" destOrd="0" presId="urn:microsoft.com/office/officeart/2005/8/layout/vList5"/>
    <dgm:cxn modelId="{0D8AFB7A-4E08-4F1A-83EE-3C56479889A6}" srcId="{C9900040-E199-4058-B354-73DC17A062F3}" destId="{CED64CFD-75EF-47B7-8D2A-95D8C866CB4E}" srcOrd="2" destOrd="0" parTransId="{2FBE3791-D669-421F-8435-A856327B1FEF}" sibTransId="{67C0BA90-F4B1-400E-A04F-77A9D05F566B}"/>
    <dgm:cxn modelId="{727FF57F-16D7-4E04-8100-EE04B4CF08D8}" srcId="{C9900040-E199-4058-B354-73DC17A062F3}" destId="{E9D4C3A1-BBE3-484F-AA72-BC4EBD7B2F50}" srcOrd="3" destOrd="0" parTransId="{83874652-A7F3-415F-A077-A55CE428A84B}" sibTransId="{B694F7F5-A020-4FA3-908F-2E3662E2F968}"/>
    <dgm:cxn modelId="{300DA581-3E80-43EB-B6A9-D6C6B9CC5B6A}" type="presOf" srcId="{A9B05820-9FD1-4EE9-8277-C9CFE49887E7}" destId="{00668175-02F7-4126-970D-FDD7CE03C4BE}" srcOrd="0" destOrd="0" presId="urn:microsoft.com/office/officeart/2005/8/layout/vList5"/>
    <dgm:cxn modelId="{4476708C-0FD2-4D7F-B043-5C1BDF805283}" type="presOf" srcId="{4481D11D-B48A-4F0F-B2F8-80C610DDF5F5}" destId="{54DEBE63-77F6-4EB2-BEE8-D8E3A013588D}" srcOrd="0" destOrd="0" presId="urn:microsoft.com/office/officeart/2005/8/layout/vList5"/>
    <dgm:cxn modelId="{3E2CDB99-B1D9-4549-A93C-369D2AE8437D}" srcId="{C9900040-E199-4058-B354-73DC17A062F3}" destId="{492EE754-53A6-4981-83FA-7F0AAAA00148}" srcOrd="1" destOrd="0" parTransId="{4DB8E8C1-5C95-45EA-93D0-A7506A53DDE7}" sibTransId="{48ADA018-8327-49D0-82EE-73C73530CC16}"/>
    <dgm:cxn modelId="{F57C5AA3-06DC-43B6-AB4C-DD7E4D2D0306}" type="presOf" srcId="{00E671D9-4A85-48ED-92D2-D9AEADF870B7}" destId="{64B9844D-D1C6-4D3B-96BB-20F8645BE7B5}" srcOrd="0" destOrd="0" presId="urn:microsoft.com/office/officeart/2005/8/layout/vList5"/>
    <dgm:cxn modelId="{37F6D1CE-ECB4-4051-808F-309BC4D12038}" type="presOf" srcId="{C9900040-E199-4058-B354-73DC17A062F3}" destId="{F7790934-3624-4437-8FCF-297BFFEB4E01}" srcOrd="0" destOrd="0" presId="urn:microsoft.com/office/officeart/2005/8/layout/vList5"/>
    <dgm:cxn modelId="{8AF651DA-6ADD-4F5D-9B92-B89871253443}" type="presOf" srcId="{8A92C104-873F-45E6-BD1F-B5FAC3F618DB}" destId="{ACDC8D65-F2BD-4A87-8B9F-E3C877300341}" srcOrd="0" destOrd="0" presId="urn:microsoft.com/office/officeart/2005/8/layout/vList5"/>
    <dgm:cxn modelId="{565D7EF1-16CC-45BC-BCFE-60F4156F6D26}" srcId="{37312B6F-F958-47C6-ADCA-6930BA52F47C}" destId="{00E671D9-4A85-48ED-92D2-D9AEADF870B7}" srcOrd="0" destOrd="0" parTransId="{4C8A05CB-B2A6-45DC-9FD2-D30F21AB888C}" sibTransId="{0D6DF3B1-7F1B-4EDA-96D7-265F0EB31257}"/>
    <dgm:cxn modelId="{05DC82F9-C23D-4BE5-96F8-60E5F230E502}" type="presOf" srcId="{CED64CFD-75EF-47B7-8D2A-95D8C866CB4E}" destId="{F8D5D52A-F8F0-48B9-9946-7D5C852349B6}" srcOrd="0" destOrd="0" presId="urn:microsoft.com/office/officeart/2005/8/layout/vList5"/>
    <dgm:cxn modelId="{81364AFB-965C-4B8E-A530-E5594B8BF80C}" type="presOf" srcId="{37312B6F-F958-47C6-ADCA-6930BA52F47C}" destId="{91356E19-79C1-4E96-BEF2-421B3156D5A0}" srcOrd="0" destOrd="0" presId="urn:microsoft.com/office/officeart/2005/8/layout/vList5"/>
    <dgm:cxn modelId="{CAEDA9AA-A3DF-49DA-8BFA-3D8899EF0FD5}" type="presParOf" srcId="{F7790934-3624-4437-8FCF-297BFFEB4E01}" destId="{F52D8383-199C-43D4-8E2C-760DB5282ED2}" srcOrd="0" destOrd="0" presId="urn:microsoft.com/office/officeart/2005/8/layout/vList5"/>
    <dgm:cxn modelId="{BC42E6BD-8911-4D5C-8798-0096B7A961D1}" type="presParOf" srcId="{F52D8383-199C-43D4-8E2C-760DB5282ED2}" destId="{91356E19-79C1-4E96-BEF2-421B3156D5A0}" srcOrd="0" destOrd="0" presId="urn:microsoft.com/office/officeart/2005/8/layout/vList5"/>
    <dgm:cxn modelId="{3F8F3097-247D-4D1D-A99B-79BB6845E6AF}" type="presParOf" srcId="{F52D8383-199C-43D4-8E2C-760DB5282ED2}" destId="{64B9844D-D1C6-4D3B-96BB-20F8645BE7B5}" srcOrd="1" destOrd="0" presId="urn:microsoft.com/office/officeart/2005/8/layout/vList5"/>
    <dgm:cxn modelId="{02639FC2-9586-482A-8C27-6ED200596E11}" type="presParOf" srcId="{F7790934-3624-4437-8FCF-297BFFEB4E01}" destId="{A4156B79-44EB-4E2B-B59C-8CF1ABD6CC21}" srcOrd="1" destOrd="0" presId="urn:microsoft.com/office/officeart/2005/8/layout/vList5"/>
    <dgm:cxn modelId="{029F747C-F2EF-4A42-8F44-AA427E5B8C0D}" type="presParOf" srcId="{F7790934-3624-4437-8FCF-297BFFEB4E01}" destId="{1B29B41A-A256-4C9A-90EE-D98BF7DECAE1}" srcOrd="2" destOrd="0" presId="urn:microsoft.com/office/officeart/2005/8/layout/vList5"/>
    <dgm:cxn modelId="{6E472E2B-D554-4C24-96E1-B32AE3947E65}" type="presParOf" srcId="{1B29B41A-A256-4C9A-90EE-D98BF7DECAE1}" destId="{8272542E-4EF2-4DF1-9AEB-86465A4C9FCF}" srcOrd="0" destOrd="0" presId="urn:microsoft.com/office/officeart/2005/8/layout/vList5"/>
    <dgm:cxn modelId="{DC0AE7BF-F8C1-4E13-853D-B96D5212A777}" type="presParOf" srcId="{1B29B41A-A256-4C9A-90EE-D98BF7DECAE1}" destId="{ACDC8D65-F2BD-4A87-8B9F-E3C877300341}" srcOrd="1" destOrd="0" presId="urn:microsoft.com/office/officeart/2005/8/layout/vList5"/>
    <dgm:cxn modelId="{7FDD6822-B44D-48BE-8D20-58AE33A8030C}" type="presParOf" srcId="{F7790934-3624-4437-8FCF-297BFFEB4E01}" destId="{B5A56181-12DC-4D8D-820D-BB3B9F14688B}" srcOrd="3" destOrd="0" presId="urn:microsoft.com/office/officeart/2005/8/layout/vList5"/>
    <dgm:cxn modelId="{4DF6F81B-3DE4-476A-A92E-0BE31DCEBAA8}" type="presParOf" srcId="{F7790934-3624-4437-8FCF-297BFFEB4E01}" destId="{D5775E14-2D51-4C2B-AEEF-A4462300D709}" srcOrd="4" destOrd="0" presId="urn:microsoft.com/office/officeart/2005/8/layout/vList5"/>
    <dgm:cxn modelId="{24BF1EBA-04CE-4BA7-A51A-232DFDC60BD2}" type="presParOf" srcId="{D5775E14-2D51-4C2B-AEEF-A4462300D709}" destId="{F8D5D52A-F8F0-48B9-9946-7D5C852349B6}" srcOrd="0" destOrd="0" presId="urn:microsoft.com/office/officeart/2005/8/layout/vList5"/>
    <dgm:cxn modelId="{30746384-0D03-4CF1-81D8-71F8BBEB292E}" type="presParOf" srcId="{D5775E14-2D51-4C2B-AEEF-A4462300D709}" destId="{00668175-02F7-4126-970D-FDD7CE03C4BE}" srcOrd="1" destOrd="0" presId="urn:microsoft.com/office/officeart/2005/8/layout/vList5"/>
    <dgm:cxn modelId="{0F5C8F79-462C-47AE-8A86-1D603B954D6C}" type="presParOf" srcId="{F7790934-3624-4437-8FCF-297BFFEB4E01}" destId="{E864BCD6-54C3-4E92-BBC0-3E1C050E6D3A}" srcOrd="5" destOrd="0" presId="urn:microsoft.com/office/officeart/2005/8/layout/vList5"/>
    <dgm:cxn modelId="{B7B3D7AB-B550-4B74-B531-70F7252E7C70}" type="presParOf" srcId="{F7790934-3624-4437-8FCF-297BFFEB4E01}" destId="{2D2DAC83-1C54-4E8B-BFC4-F406C0B07661}" srcOrd="6" destOrd="0" presId="urn:microsoft.com/office/officeart/2005/8/layout/vList5"/>
    <dgm:cxn modelId="{8C82E055-37DB-4F64-836D-C34F620AA6A9}" type="presParOf" srcId="{2D2DAC83-1C54-4E8B-BFC4-F406C0B07661}" destId="{7952DCFE-4AC3-4460-B00B-179A4D1C5737}" srcOrd="0" destOrd="0" presId="urn:microsoft.com/office/officeart/2005/8/layout/vList5"/>
    <dgm:cxn modelId="{E7E6412C-5F89-4BBC-942C-27BDD1074940}" type="presParOf" srcId="{2D2DAC83-1C54-4E8B-BFC4-F406C0B07661}" destId="{54DEBE63-77F6-4EB2-BEE8-D8E3A013588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E1968E-015D-4027-8FFA-A268109F0EFF}"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8CFC59A1-D3D2-4EA5-8D86-09CB1EE75984}">
      <dgm:prSet phldrT="[Text]" custT="1"/>
      <dgm:spPr/>
      <dgm:t>
        <a:bodyPr/>
        <a:lstStyle/>
        <a:p>
          <a:r>
            <a:rPr lang="en-US" sz="2800" dirty="0"/>
            <a:t>Examples of Physical Hazards</a:t>
          </a:r>
        </a:p>
      </dgm:t>
    </dgm:pt>
    <dgm:pt modelId="{668249E0-9B85-4CD0-B9C8-97DF1C4F3E6E}" type="parTrans" cxnId="{2F9A3FFB-80D0-4450-9C77-313081985910}">
      <dgm:prSet/>
      <dgm:spPr/>
      <dgm:t>
        <a:bodyPr/>
        <a:lstStyle/>
        <a:p>
          <a:endParaRPr lang="en-US"/>
        </a:p>
      </dgm:t>
    </dgm:pt>
    <dgm:pt modelId="{A1232920-347E-47AC-9939-9A54C935727D}" type="sibTrans" cxnId="{2F9A3FFB-80D0-4450-9C77-313081985910}">
      <dgm:prSet/>
      <dgm:spPr/>
      <dgm:t>
        <a:bodyPr/>
        <a:lstStyle/>
        <a:p>
          <a:endParaRPr lang="en-US"/>
        </a:p>
      </dgm:t>
    </dgm:pt>
    <dgm:pt modelId="{4A11DB39-9DDE-4C7C-8298-749FC5D6C3DF}">
      <dgm:prSet phldrT="[Text]" custT="1"/>
      <dgm:spPr/>
      <dgm:t>
        <a:bodyPr/>
        <a:lstStyle/>
        <a:p>
          <a:r>
            <a:rPr lang="en-US" sz="2350" dirty="0"/>
            <a:t>Trip hazards</a:t>
          </a:r>
        </a:p>
      </dgm:t>
    </dgm:pt>
    <dgm:pt modelId="{F5755958-11E7-465D-9BE7-61D4AB8400A6}" type="parTrans" cxnId="{B7441F1F-5228-485C-A7FB-ED0A7ED3B2ED}">
      <dgm:prSet/>
      <dgm:spPr/>
      <dgm:t>
        <a:bodyPr/>
        <a:lstStyle/>
        <a:p>
          <a:endParaRPr lang="en-US"/>
        </a:p>
      </dgm:t>
    </dgm:pt>
    <dgm:pt modelId="{9D7B18CD-36E7-435C-8092-27670FF6DD36}" type="sibTrans" cxnId="{B7441F1F-5228-485C-A7FB-ED0A7ED3B2ED}">
      <dgm:prSet/>
      <dgm:spPr/>
      <dgm:t>
        <a:bodyPr/>
        <a:lstStyle/>
        <a:p>
          <a:endParaRPr lang="en-US"/>
        </a:p>
      </dgm:t>
    </dgm:pt>
    <dgm:pt modelId="{45079885-C711-46AA-860E-9BB392AA0225}">
      <dgm:prSet phldrT="[Text]" custT="1"/>
      <dgm:spPr/>
      <dgm:t>
        <a:bodyPr/>
        <a:lstStyle/>
        <a:p>
          <a:r>
            <a:rPr lang="en-US" sz="2350" dirty="0"/>
            <a:t>Lack of emergency exit plan</a:t>
          </a:r>
        </a:p>
      </dgm:t>
    </dgm:pt>
    <dgm:pt modelId="{258251FA-0184-4009-8B1A-367B50BF4670}" type="parTrans" cxnId="{9AD1F903-4DF7-4AE1-BC51-BF4C6FB4C7A8}">
      <dgm:prSet/>
      <dgm:spPr/>
      <dgm:t>
        <a:bodyPr/>
        <a:lstStyle/>
        <a:p>
          <a:endParaRPr lang="en-US"/>
        </a:p>
      </dgm:t>
    </dgm:pt>
    <dgm:pt modelId="{76855E2B-B2B3-4F95-9D2B-A712E50F71B1}" type="sibTrans" cxnId="{9AD1F903-4DF7-4AE1-BC51-BF4C6FB4C7A8}">
      <dgm:prSet/>
      <dgm:spPr/>
      <dgm:t>
        <a:bodyPr/>
        <a:lstStyle/>
        <a:p>
          <a:endParaRPr lang="en-US"/>
        </a:p>
      </dgm:t>
    </dgm:pt>
    <dgm:pt modelId="{86D4E242-7868-4D74-AAF1-E5C905590E7B}">
      <dgm:prSet phldrT="[Text]" custT="1"/>
      <dgm:spPr/>
      <dgm:t>
        <a:bodyPr/>
        <a:lstStyle/>
        <a:p>
          <a:r>
            <a:rPr lang="en-US" sz="2800" dirty="0"/>
            <a:t>Related Health and Safety Concerns</a:t>
          </a:r>
        </a:p>
      </dgm:t>
    </dgm:pt>
    <dgm:pt modelId="{54188B9F-6649-4DFD-86CF-3B6F10CEB38D}" type="parTrans" cxnId="{2688C77B-D927-4DD0-A528-5FAA407562CE}">
      <dgm:prSet/>
      <dgm:spPr/>
      <dgm:t>
        <a:bodyPr/>
        <a:lstStyle/>
        <a:p>
          <a:endParaRPr lang="en-US"/>
        </a:p>
      </dgm:t>
    </dgm:pt>
    <dgm:pt modelId="{C95BA956-449F-42FF-9EE2-8E5B1BAD770C}" type="sibTrans" cxnId="{2688C77B-D927-4DD0-A528-5FAA407562CE}">
      <dgm:prSet/>
      <dgm:spPr/>
      <dgm:t>
        <a:bodyPr/>
        <a:lstStyle/>
        <a:p>
          <a:endParaRPr lang="en-US"/>
        </a:p>
      </dgm:t>
    </dgm:pt>
    <dgm:pt modelId="{C50465C9-9E97-48DA-970D-7389CDECDC31}">
      <dgm:prSet phldrT="[Text]" custT="1"/>
      <dgm:spPr/>
      <dgm:t>
        <a:bodyPr/>
        <a:lstStyle/>
        <a:p>
          <a:r>
            <a:rPr lang="en-US" sz="2400" dirty="0"/>
            <a:t>Injuries related to slips, trips, falls</a:t>
          </a:r>
        </a:p>
      </dgm:t>
    </dgm:pt>
    <dgm:pt modelId="{56248230-5D89-4975-8DEC-0B819E9E2FC1}" type="parTrans" cxnId="{E0F483DD-3A0F-4F6E-BEC3-9CE2453717E1}">
      <dgm:prSet/>
      <dgm:spPr/>
      <dgm:t>
        <a:bodyPr/>
        <a:lstStyle/>
        <a:p>
          <a:endParaRPr lang="en-US"/>
        </a:p>
      </dgm:t>
    </dgm:pt>
    <dgm:pt modelId="{54B99FC5-28F1-4E4E-B60A-09C0DFA7B01C}" type="sibTrans" cxnId="{E0F483DD-3A0F-4F6E-BEC3-9CE2453717E1}">
      <dgm:prSet/>
      <dgm:spPr/>
      <dgm:t>
        <a:bodyPr/>
        <a:lstStyle/>
        <a:p>
          <a:endParaRPr lang="en-US"/>
        </a:p>
      </dgm:t>
    </dgm:pt>
    <dgm:pt modelId="{2D00A68B-A6F5-4FC2-A42C-45A5ABC73F97}">
      <dgm:prSet phldrT="[Text]" custT="1"/>
      <dgm:spPr/>
      <dgm:t>
        <a:bodyPr/>
        <a:lstStyle/>
        <a:p>
          <a:r>
            <a:rPr lang="en-US" sz="2400" dirty="0"/>
            <a:t>Musculoskeletal disorders </a:t>
          </a:r>
        </a:p>
      </dgm:t>
    </dgm:pt>
    <dgm:pt modelId="{39E78B98-CCFA-420A-A09E-1A2EED6ED168}" type="parTrans" cxnId="{1D4FE3B7-443E-4755-8340-3C140BFBE3D0}">
      <dgm:prSet/>
      <dgm:spPr/>
      <dgm:t>
        <a:bodyPr/>
        <a:lstStyle/>
        <a:p>
          <a:endParaRPr lang="en-US"/>
        </a:p>
      </dgm:t>
    </dgm:pt>
    <dgm:pt modelId="{CE644CFE-F031-4586-97C4-FE1AF6ED31A8}" type="sibTrans" cxnId="{1D4FE3B7-443E-4755-8340-3C140BFBE3D0}">
      <dgm:prSet/>
      <dgm:spPr/>
      <dgm:t>
        <a:bodyPr/>
        <a:lstStyle/>
        <a:p>
          <a:endParaRPr lang="en-US"/>
        </a:p>
      </dgm:t>
    </dgm:pt>
    <dgm:pt modelId="{631C61ED-2965-4B07-B5EA-2F017914B52A}">
      <dgm:prSet phldrT="[Text]" custT="1"/>
      <dgm:spPr/>
      <dgm:t>
        <a:bodyPr/>
        <a:lstStyle/>
        <a:p>
          <a:r>
            <a:rPr lang="en-US" sz="2350" b="1" dirty="0"/>
            <a:t>Poorly designed workstations</a:t>
          </a:r>
        </a:p>
      </dgm:t>
    </dgm:pt>
    <dgm:pt modelId="{3E3FE2E9-0EDF-4FB2-9EA8-FB58C3EBFCC6}" type="parTrans" cxnId="{F1972E15-AD33-4C6E-B8E6-B894A049572E}">
      <dgm:prSet/>
      <dgm:spPr/>
      <dgm:t>
        <a:bodyPr/>
        <a:lstStyle/>
        <a:p>
          <a:endParaRPr lang="en-US"/>
        </a:p>
      </dgm:t>
    </dgm:pt>
    <dgm:pt modelId="{F7DF1904-E093-4A76-9907-A3C52A45ACE7}" type="sibTrans" cxnId="{F1972E15-AD33-4C6E-B8E6-B894A049572E}">
      <dgm:prSet/>
      <dgm:spPr/>
      <dgm:t>
        <a:bodyPr/>
        <a:lstStyle/>
        <a:p>
          <a:endParaRPr lang="en-US"/>
        </a:p>
      </dgm:t>
    </dgm:pt>
    <dgm:pt modelId="{19900299-6C77-4E3A-9705-748CAA46C307}">
      <dgm:prSet phldrT="[Text]" custT="1"/>
      <dgm:spPr/>
      <dgm:t>
        <a:bodyPr/>
        <a:lstStyle/>
        <a:p>
          <a:r>
            <a:rPr lang="en-US" sz="2350" dirty="0"/>
            <a:t>Specific job tasks- repetitive motion</a:t>
          </a:r>
        </a:p>
      </dgm:t>
    </dgm:pt>
    <dgm:pt modelId="{63827334-6E38-48BE-873F-6A43CD4E7786}" type="parTrans" cxnId="{9AF304E6-BBF6-4AA4-9737-E01321D2A538}">
      <dgm:prSet/>
      <dgm:spPr/>
      <dgm:t>
        <a:bodyPr/>
        <a:lstStyle/>
        <a:p>
          <a:endParaRPr lang="en-US"/>
        </a:p>
      </dgm:t>
    </dgm:pt>
    <dgm:pt modelId="{E17F0674-34C9-4FBB-8688-A56516CC9BD5}" type="sibTrans" cxnId="{9AF304E6-BBF6-4AA4-9737-E01321D2A538}">
      <dgm:prSet/>
      <dgm:spPr/>
      <dgm:t>
        <a:bodyPr/>
        <a:lstStyle/>
        <a:p>
          <a:endParaRPr lang="en-US"/>
        </a:p>
      </dgm:t>
    </dgm:pt>
    <dgm:pt modelId="{A9CAC2CC-1A1E-48B4-9CF1-949F3FFC8700}">
      <dgm:prSet phldrT="[Text]" custT="1"/>
      <dgm:spPr/>
      <dgm:t>
        <a:bodyPr/>
        <a:lstStyle/>
        <a:p>
          <a:r>
            <a:rPr lang="en-US" sz="2400" dirty="0"/>
            <a:t>Headaches</a:t>
          </a:r>
        </a:p>
      </dgm:t>
    </dgm:pt>
    <dgm:pt modelId="{47BA09E1-A5AE-4268-9612-19B11189F7E4}" type="parTrans" cxnId="{242C54C1-6033-44AC-ACA4-FB6465D3E0A9}">
      <dgm:prSet/>
      <dgm:spPr/>
      <dgm:t>
        <a:bodyPr/>
        <a:lstStyle/>
        <a:p>
          <a:endParaRPr lang="en-US"/>
        </a:p>
      </dgm:t>
    </dgm:pt>
    <dgm:pt modelId="{A5A7F9A5-64E4-44CB-8CDF-E9A6E4325481}" type="sibTrans" cxnId="{242C54C1-6033-44AC-ACA4-FB6465D3E0A9}">
      <dgm:prSet/>
      <dgm:spPr/>
      <dgm:t>
        <a:bodyPr/>
        <a:lstStyle/>
        <a:p>
          <a:endParaRPr lang="en-US"/>
        </a:p>
      </dgm:t>
    </dgm:pt>
    <dgm:pt modelId="{023A11E3-52C5-4F10-8196-E7F8B23A3896}">
      <dgm:prSet phldrT="[Text]" custT="1"/>
      <dgm:spPr/>
      <dgm:t>
        <a:bodyPr/>
        <a:lstStyle/>
        <a:p>
          <a:r>
            <a:rPr lang="en-US" sz="2400" dirty="0"/>
            <a:t>Eyestrain</a:t>
          </a:r>
        </a:p>
      </dgm:t>
    </dgm:pt>
    <dgm:pt modelId="{8FCA43C7-4ABD-4F69-9449-5DDDE42B93C3}" type="parTrans" cxnId="{E53C9BF4-D116-49BC-9161-D3DD3B107FFB}">
      <dgm:prSet/>
      <dgm:spPr/>
      <dgm:t>
        <a:bodyPr/>
        <a:lstStyle/>
        <a:p>
          <a:endParaRPr lang="en-US"/>
        </a:p>
      </dgm:t>
    </dgm:pt>
    <dgm:pt modelId="{E85A32D8-E70F-4986-9294-AD3674A134F0}" type="sibTrans" cxnId="{E53C9BF4-D116-49BC-9161-D3DD3B107FFB}">
      <dgm:prSet/>
      <dgm:spPr/>
      <dgm:t>
        <a:bodyPr/>
        <a:lstStyle/>
        <a:p>
          <a:endParaRPr lang="en-US"/>
        </a:p>
      </dgm:t>
    </dgm:pt>
    <dgm:pt modelId="{D7280516-E2A8-4566-AA9A-A51B73733BFD}">
      <dgm:prSet phldrT="[Text]" custT="1"/>
      <dgm:spPr/>
      <dgm:t>
        <a:bodyPr/>
        <a:lstStyle/>
        <a:p>
          <a:r>
            <a:rPr lang="en-US" sz="2400" dirty="0"/>
            <a:t>Burns</a:t>
          </a:r>
        </a:p>
      </dgm:t>
    </dgm:pt>
    <dgm:pt modelId="{0F30FC82-9D65-4E99-83BB-537409F45C53}" type="parTrans" cxnId="{2B76AE59-808F-4FDC-8071-2984CCB1EA69}">
      <dgm:prSet/>
      <dgm:spPr/>
      <dgm:t>
        <a:bodyPr/>
        <a:lstStyle/>
        <a:p>
          <a:endParaRPr lang="en-US"/>
        </a:p>
      </dgm:t>
    </dgm:pt>
    <dgm:pt modelId="{1B7E7BF1-B606-411B-8E71-E30962A0C57D}" type="sibTrans" cxnId="{2B76AE59-808F-4FDC-8071-2984CCB1EA69}">
      <dgm:prSet/>
      <dgm:spPr/>
      <dgm:t>
        <a:bodyPr/>
        <a:lstStyle/>
        <a:p>
          <a:endParaRPr lang="en-US"/>
        </a:p>
      </dgm:t>
    </dgm:pt>
    <dgm:pt modelId="{EDA09C52-7DAD-4EAD-99BF-3254BE5E45F3}">
      <dgm:prSet phldrT="[Text]"/>
      <dgm:spPr/>
      <dgm:t>
        <a:bodyPr/>
        <a:lstStyle/>
        <a:p>
          <a:endParaRPr lang="en-US" sz="1900" dirty="0"/>
        </a:p>
      </dgm:t>
    </dgm:pt>
    <dgm:pt modelId="{8973DA11-63DF-4010-9783-95C09DF0172F}" type="parTrans" cxnId="{964972BC-7E1D-4D4C-82EE-F3EF63087277}">
      <dgm:prSet/>
      <dgm:spPr/>
      <dgm:t>
        <a:bodyPr/>
        <a:lstStyle/>
        <a:p>
          <a:endParaRPr lang="en-US"/>
        </a:p>
      </dgm:t>
    </dgm:pt>
    <dgm:pt modelId="{05C36C07-714B-4519-B4E1-2DF04BD0E086}" type="sibTrans" cxnId="{964972BC-7E1D-4D4C-82EE-F3EF63087277}">
      <dgm:prSet/>
      <dgm:spPr/>
      <dgm:t>
        <a:bodyPr/>
        <a:lstStyle/>
        <a:p>
          <a:endParaRPr lang="en-US"/>
        </a:p>
      </dgm:t>
    </dgm:pt>
    <dgm:pt modelId="{72B784D1-1F70-4059-8BA0-CFF4D0753C3E}">
      <dgm:prSet phldrT="[Text]" custT="1"/>
      <dgm:spPr/>
      <dgm:t>
        <a:bodyPr/>
        <a:lstStyle/>
        <a:p>
          <a:r>
            <a:rPr lang="en-US" sz="2350" dirty="0"/>
            <a:t>Electrical hazards</a:t>
          </a:r>
        </a:p>
      </dgm:t>
    </dgm:pt>
    <dgm:pt modelId="{5DD576FD-3C77-4CFC-9B58-445D4CDC30FC}" type="parTrans" cxnId="{46BD5725-2E34-4A84-9377-73FC0BBE273F}">
      <dgm:prSet/>
      <dgm:spPr/>
      <dgm:t>
        <a:bodyPr/>
        <a:lstStyle/>
        <a:p>
          <a:endParaRPr lang="en-US"/>
        </a:p>
      </dgm:t>
    </dgm:pt>
    <dgm:pt modelId="{F381C257-0499-406B-A414-BF1E51A723A2}" type="sibTrans" cxnId="{46BD5725-2E34-4A84-9377-73FC0BBE273F}">
      <dgm:prSet/>
      <dgm:spPr/>
      <dgm:t>
        <a:bodyPr/>
        <a:lstStyle/>
        <a:p>
          <a:endParaRPr lang="en-US"/>
        </a:p>
      </dgm:t>
    </dgm:pt>
    <dgm:pt modelId="{83A284C3-A463-4B9A-AD60-6C3F0967515B}">
      <dgm:prSet phldrT="[Text]" custT="1"/>
      <dgm:spPr/>
      <dgm:t>
        <a:bodyPr/>
        <a:lstStyle/>
        <a:p>
          <a:r>
            <a:rPr lang="en-US" sz="2350" dirty="0"/>
            <a:t>Office machines</a:t>
          </a:r>
        </a:p>
      </dgm:t>
    </dgm:pt>
    <dgm:pt modelId="{3233729E-E623-4C8D-859D-E4C4214E3946}" type="parTrans" cxnId="{CF0267E1-D778-4D14-8D0C-4C4C0380D6DC}">
      <dgm:prSet/>
      <dgm:spPr/>
      <dgm:t>
        <a:bodyPr/>
        <a:lstStyle/>
        <a:p>
          <a:endParaRPr lang="en-US"/>
        </a:p>
      </dgm:t>
    </dgm:pt>
    <dgm:pt modelId="{8EA134D0-1807-47D1-90FA-A9A0E68B2D06}" type="sibTrans" cxnId="{CF0267E1-D778-4D14-8D0C-4C4C0380D6DC}">
      <dgm:prSet/>
      <dgm:spPr/>
      <dgm:t>
        <a:bodyPr/>
        <a:lstStyle/>
        <a:p>
          <a:endParaRPr lang="en-US"/>
        </a:p>
      </dgm:t>
    </dgm:pt>
    <dgm:pt modelId="{81491F8D-8109-41A9-BBA5-F418E50C561D}">
      <dgm:prSet phldrT="[Text]" custT="1"/>
      <dgm:spPr/>
      <dgm:t>
        <a:bodyPr/>
        <a:lstStyle/>
        <a:p>
          <a:r>
            <a:rPr lang="en-US" sz="2350" dirty="0"/>
            <a:t>Noise</a:t>
          </a:r>
        </a:p>
      </dgm:t>
    </dgm:pt>
    <dgm:pt modelId="{5B614A86-09E0-40F4-A68B-CDCF837B34B9}" type="parTrans" cxnId="{F6E2E5AC-7484-4CC5-B7D3-D247338F83CD}">
      <dgm:prSet/>
      <dgm:spPr/>
      <dgm:t>
        <a:bodyPr/>
        <a:lstStyle/>
        <a:p>
          <a:endParaRPr lang="en-US"/>
        </a:p>
      </dgm:t>
    </dgm:pt>
    <dgm:pt modelId="{4009F594-8903-4C35-8E13-9A493A8B9B68}" type="sibTrans" cxnId="{F6E2E5AC-7484-4CC5-B7D3-D247338F83CD}">
      <dgm:prSet/>
      <dgm:spPr/>
      <dgm:t>
        <a:bodyPr/>
        <a:lstStyle/>
        <a:p>
          <a:endParaRPr lang="en-US"/>
        </a:p>
      </dgm:t>
    </dgm:pt>
    <dgm:pt modelId="{44B08307-177E-4B51-ABB2-4F8E44F39962}" type="pres">
      <dgm:prSet presAssocID="{F6E1968E-015D-4027-8FFA-A268109F0EFF}" presName="Name0" presStyleCnt="0">
        <dgm:presLayoutVars>
          <dgm:dir/>
          <dgm:animLvl val="lvl"/>
          <dgm:resizeHandles val="exact"/>
        </dgm:presLayoutVars>
      </dgm:prSet>
      <dgm:spPr/>
    </dgm:pt>
    <dgm:pt modelId="{544B9CD4-EF73-4697-AB11-4209739E2415}" type="pres">
      <dgm:prSet presAssocID="{8CFC59A1-D3D2-4EA5-8D86-09CB1EE75984}" presName="composite" presStyleCnt="0"/>
      <dgm:spPr/>
    </dgm:pt>
    <dgm:pt modelId="{1B8E7952-9F23-4B84-8412-B8EDE9CA4360}" type="pres">
      <dgm:prSet presAssocID="{8CFC59A1-D3D2-4EA5-8D86-09CB1EE75984}" presName="parTx" presStyleLbl="alignNode1" presStyleIdx="0" presStyleCnt="2" custLinFactNeighborX="-1" custLinFactNeighborY="-2960">
        <dgm:presLayoutVars>
          <dgm:chMax val="0"/>
          <dgm:chPref val="0"/>
          <dgm:bulletEnabled val="1"/>
        </dgm:presLayoutVars>
      </dgm:prSet>
      <dgm:spPr/>
    </dgm:pt>
    <dgm:pt modelId="{8CB20515-8CB6-400C-8BB4-7087E69C5BE7}" type="pres">
      <dgm:prSet presAssocID="{8CFC59A1-D3D2-4EA5-8D86-09CB1EE75984}" presName="desTx" presStyleLbl="alignAccFollowNode1" presStyleIdx="0" presStyleCnt="2" custScaleY="102591">
        <dgm:presLayoutVars>
          <dgm:bulletEnabled val="1"/>
        </dgm:presLayoutVars>
      </dgm:prSet>
      <dgm:spPr/>
    </dgm:pt>
    <dgm:pt modelId="{B1CE0BD2-4713-4E95-AF25-FD1E0225DBEB}" type="pres">
      <dgm:prSet presAssocID="{A1232920-347E-47AC-9939-9A54C935727D}" presName="space" presStyleCnt="0"/>
      <dgm:spPr/>
    </dgm:pt>
    <dgm:pt modelId="{9CF8B577-3771-4323-A0B0-97C8A5838870}" type="pres">
      <dgm:prSet presAssocID="{86D4E242-7868-4D74-AAF1-E5C905590E7B}" presName="composite" presStyleCnt="0"/>
      <dgm:spPr/>
    </dgm:pt>
    <dgm:pt modelId="{979F0FFB-1AD0-4C0E-8C85-DEC7DB4A5EF3}" type="pres">
      <dgm:prSet presAssocID="{86D4E242-7868-4D74-AAF1-E5C905590E7B}" presName="parTx" presStyleLbl="alignNode1" presStyleIdx="1" presStyleCnt="2" custLinFactNeighborX="1" custLinFactNeighborY="2673">
        <dgm:presLayoutVars>
          <dgm:chMax val="0"/>
          <dgm:chPref val="0"/>
          <dgm:bulletEnabled val="1"/>
        </dgm:presLayoutVars>
      </dgm:prSet>
      <dgm:spPr/>
    </dgm:pt>
    <dgm:pt modelId="{77C86094-1A9A-4266-8A14-176C35EBAE25}" type="pres">
      <dgm:prSet presAssocID="{86D4E242-7868-4D74-AAF1-E5C905590E7B}" presName="desTx" presStyleLbl="alignAccFollowNode1" presStyleIdx="1" presStyleCnt="2" custScaleY="105036" custLinFactNeighborX="112" custLinFactNeighborY="26573">
        <dgm:presLayoutVars>
          <dgm:bulletEnabled val="1"/>
        </dgm:presLayoutVars>
      </dgm:prSet>
      <dgm:spPr/>
    </dgm:pt>
  </dgm:ptLst>
  <dgm:cxnLst>
    <dgm:cxn modelId="{9AD1F903-4DF7-4AE1-BC51-BF4C6FB4C7A8}" srcId="{8CFC59A1-D3D2-4EA5-8D86-09CB1EE75984}" destId="{45079885-C711-46AA-860E-9BB392AA0225}" srcOrd="6" destOrd="0" parTransId="{258251FA-0184-4009-8B1A-367B50BF4670}" sibTransId="{76855E2B-B2B3-4F95-9D2B-A712E50F71B1}"/>
    <dgm:cxn modelId="{BF9A0205-D896-4E05-940C-B8570D7CF696}" type="presOf" srcId="{2D00A68B-A6F5-4FC2-A42C-45A5ABC73F97}" destId="{77C86094-1A9A-4266-8A14-176C35EBAE25}" srcOrd="0" destOrd="1" presId="urn:microsoft.com/office/officeart/2005/8/layout/hList1"/>
    <dgm:cxn modelId="{F1972E15-AD33-4C6E-B8E6-B894A049572E}" srcId="{8CFC59A1-D3D2-4EA5-8D86-09CB1EE75984}" destId="{631C61ED-2965-4B07-B5EA-2F017914B52A}" srcOrd="1" destOrd="0" parTransId="{3E3FE2E9-0EDF-4FB2-9EA8-FB58C3EBFCC6}" sibTransId="{F7DF1904-E093-4A76-9907-A3C52A45ACE7}"/>
    <dgm:cxn modelId="{B7441F1F-5228-485C-A7FB-ED0A7ED3B2ED}" srcId="{8CFC59A1-D3D2-4EA5-8D86-09CB1EE75984}" destId="{4A11DB39-9DDE-4C7C-8298-749FC5D6C3DF}" srcOrd="0" destOrd="0" parTransId="{F5755958-11E7-465D-9BE7-61D4AB8400A6}" sibTransId="{9D7B18CD-36E7-435C-8092-27670FF6DD36}"/>
    <dgm:cxn modelId="{46BD5725-2E34-4A84-9377-73FC0BBE273F}" srcId="{8CFC59A1-D3D2-4EA5-8D86-09CB1EE75984}" destId="{72B784D1-1F70-4059-8BA0-CFF4D0753C3E}" srcOrd="3" destOrd="0" parTransId="{5DD576FD-3C77-4CFC-9B58-445D4CDC30FC}" sibTransId="{F381C257-0499-406B-A414-BF1E51A723A2}"/>
    <dgm:cxn modelId="{E4F35A34-41B4-4270-8AC8-36ADD78F9000}" type="presOf" srcId="{A9CAC2CC-1A1E-48B4-9CF1-949F3FFC8700}" destId="{77C86094-1A9A-4266-8A14-176C35EBAE25}" srcOrd="0" destOrd="2" presId="urn:microsoft.com/office/officeart/2005/8/layout/hList1"/>
    <dgm:cxn modelId="{AB5EFA3C-79D9-4876-8481-7BD71665119A}" type="presOf" srcId="{72B784D1-1F70-4059-8BA0-CFF4D0753C3E}" destId="{8CB20515-8CB6-400C-8BB4-7087E69C5BE7}" srcOrd="0" destOrd="3" presId="urn:microsoft.com/office/officeart/2005/8/layout/hList1"/>
    <dgm:cxn modelId="{E381A069-F86E-4425-A4BB-E72B32CC8DAD}" type="presOf" srcId="{F6E1968E-015D-4027-8FFA-A268109F0EFF}" destId="{44B08307-177E-4B51-ABB2-4F8E44F39962}" srcOrd="0" destOrd="0" presId="urn:microsoft.com/office/officeart/2005/8/layout/hList1"/>
    <dgm:cxn modelId="{3DDDAB4A-BE52-4824-9767-8D4FC2F0E08C}" type="presOf" srcId="{D7280516-E2A8-4566-AA9A-A51B73733BFD}" destId="{77C86094-1A9A-4266-8A14-176C35EBAE25}" srcOrd="0" destOrd="4" presId="urn:microsoft.com/office/officeart/2005/8/layout/hList1"/>
    <dgm:cxn modelId="{B5FC7E6D-0647-499A-998F-33B4F5DB9C7A}" type="presOf" srcId="{19900299-6C77-4E3A-9705-748CAA46C307}" destId="{8CB20515-8CB6-400C-8BB4-7087E69C5BE7}" srcOrd="0" destOrd="2" presId="urn:microsoft.com/office/officeart/2005/8/layout/hList1"/>
    <dgm:cxn modelId="{BF923058-96C8-4813-8155-C7F511B5739F}" type="presOf" srcId="{86D4E242-7868-4D74-AAF1-E5C905590E7B}" destId="{979F0FFB-1AD0-4C0E-8C85-DEC7DB4A5EF3}" srcOrd="0" destOrd="0" presId="urn:microsoft.com/office/officeart/2005/8/layout/hList1"/>
    <dgm:cxn modelId="{2B76AE59-808F-4FDC-8071-2984CCB1EA69}" srcId="{86D4E242-7868-4D74-AAF1-E5C905590E7B}" destId="{D7280516-E2A8-4566-AA9A-A51B73733BFD}" srcOrd="4" destOrd="0" parTransId="{0F30FC82-9D65-4E99-83BB-537409F45C53}" sibTransId="{1B7E7BF1-B606-411B-8E71-E30962A0C57D}"/>
    <dgm:cxn modelId="{2688C77B-D927-4DD0-A528-5FAA407562CE}" srcId="{F6E1968E-015D-4027-8FFA-A268109F0EFF}" destId="{86D4E242-7868-4D74-AAF1-E5C905590E7B}" srcOrd="1" destOrd="0" parTransId="{54188B9F-6649-4DFD-86CF-3B6F10CEB38D}" sibTransId="{C95BA956-449F-42FF-9EE2-8E5B1BAD770C}"/>
    <dgm:cxn modelId="{22BD1B80-7B1B-410A-885A-C8C78198CA26}" type="presOf" srcId="{C50465C9-9E97-48DA-970D-7389CDECDC31}" destId="{77C86094-1A9A-4266-8A14-176C35EBAE25}" srcOrd="0" destOrd="0" presId="urn:microsoft.com/office/officeart/2005/8/layout/hList1"/>
    <dgm:cxn modelId="{E82FE984-F6E7-448D-8BD1-1ED1695190FF}" type="presOf" srcId="{81491F8D-8109-41A9-BBA5-F418E50C561D}" destId="{8CB20515-8CB6-400C-8BB4-7087E69C5BE7}" srcOrd="0" destOrd="5" presId="urn:microsoft.com/office/officeart/2005/8/layout/hList1"/>
    <dgm:cxn modelId="{53496A89-1554-4AEB-A8A7-EB7A5566465A}" type="presOf" srcId="{4A11DB39-9DDE-4C7C-8298-749FC5D6C3DF}" destId="{8CB20515-8CB6-400C-8BB4-7087E69C5BE7}" srcOrd="0" destOrd="0" presId="urn:microsoft.com/office/officeart/2005/8/layout/hList1"/>
    <dgm:cxn modelId="{F6E2E5AC-7484-4CC5-B7D3-D247338F83CD}" srcId="{8CFC59A1-D3D2-4EA5-8D86-09CB1EE75984}" destId="{81491F8D-8109-41A9-BBA5-F418E50C561D}" srcOrd="5" destOrd="0" parTransId="{5B614A86-09E0-40F4-A68B-CDCF837B34B9}" sibTransId="{4009F594-8903-4C35-8E13-9A493A8B9B68}"/>
    <dgm:cxn modelId="{1D4FE3B7-443E-4755-8340-3C140BFBE3D0}" srcId="{86D4E242-7868-4D74-AAF1-E5C905590E7B}" destId="{2D00A68B-A6F5-4FC2-A42C-45A5ABC73F97}" srcOrd="1" destOrd="0" parTransId="{39E78B98-CCFA-420A-A09E-1A2EED6ED168}" sibTransId="{CE644CFE-F031-4586-97C4-FE1AF6ED31A8}"/>
    <dgm:cxn modelId="{964972BC-7E1D-4D4C-82EE-F3EF63087277}" srcId="{86D4E242-7868-4D74-AAF1-E5C905590E7B}" destId="{EDA09C52-7DAD-4EAD-99BF-3254BE5E45F3}" srcOrd="5" destOrd="0" parTransId="{8973DA11-63DF-4010-9783-95C09DF0172F}" sibTransId="{05C36C07-714B-4519-B4E1-2DF04BD0E086}"/>
    <dgm:cxn modelId="{242C54C1-6033-44AC-ACA4-FB6465D3E0A9}" srcId="{86D4E242-7868-4D74-AAF1-E5C905590E7B}" destId="{A9CAC2CC-1A1E-48B4-9CF1-949F3FFC8700}" srcOrd="2" destOrd="0" parTransId="{47BA09E1-A5AE-4268-9612-19B11189F7E4}" sibTransId="{A5A7F9A5-64E4-44CB-8CDF-E9A6E4325481}"/>
    <dgm:cxn modelId="{CD3F56D7-F7F4-40BC-9F9E-56FDF8583004}" type="presOf" srcId="{EDA09C52-7DAD-4EAD-99BF-3254BE5E45F3}" destId="{77C86094-1A9A-4266-8A14-176C35EBAE25}" srcOrd="0" destOrd="5" presId="urn:microsoft.com/office/officeart/2005/8/layout/hList1"/>
    <dgm:cxn modelId="{4036DFD7-9B17-4DF1-8BEC-EBC753298CB9}" type="presOf" srcId="{8CFC59A1-D3D2-4EA5-8D86-09CB1EE75984}" destId="{1B8E7952-9F23-4B84-8412-B8EDE9CA4360}" srcOrd="0" destOrd="0" presId="urn:microsoft.com/office/officeart/2005/8/layout/hList1"/>
    <dgm:cxn modelId="{874CB7DC-78C3-46DF-B066-3C7067B25FBD}" type="presOf" srcId="{83A284C3-A463-4B9A-AD60-6C3F0967515B}" destId="{8CB20515-8CB6-400C-8BB4-7087E69C5BE7}" srcOrd="0" destOrd="4" presId="urn:microsoft.com/office/officeart/2005/8/layout/hList1"/>
    <dgm:cxn modelId="{E0F483DD-3A0F-4F6E-BEC3-9CE2453717E1}" srcId="{86D4E242-7868-4D74-AAF1-E5C905590E7B}" destId="{C50465C9-9E97-48DA-970D-7389CDECDC31}" srcOrd="0" destOrd="0" parTransId="{56248230-5D89-4975-8DEC-0B819E9E2FC1}" sibTransId="{54B99FC5-28F1-4E4E-B60A-09C0DFA7B01C}"/>
    <dgm:cxn modelId="{CF0267E1-D778-4D14-8D0C-4C4C0380D6DC}" srcId="{8CFC59A1-D3D2-4EA5-8D86-09CB1EE75984}" destId="{83A284C3-A463-4B9A-AD60-6C3F0967515B}" srcOrd="4" destOrd="0" parTransId="{3233729E-E623-4C8D-859D-E4C4214E3946}" sibTransId="{8EA134D0-1807-47D1-90FA-A9A0E68B2D06}"/>
    <dgm:cxn modelId="{01B21DE2-0781-4D0D-95BA-DA4B1B26F914}" type="presOf" srcId="{45079885-C711-46AA-860E-9BB392AA0225}" destId="{8CB20515-8CB6-400C-8BB4-7087E69C5BE7}" srcOrd="0" destOrd="6" presId="urn:microsoft.com/office/officeart/2005/8/layout/hList1"/>
    <dgm:cxn modelId="{9AF304E6-BBF6-4AA4-9737-E01321D2A538}" srcId="{8CFC59A1-D3D2-4EA5-8D86-09CB1EE75984}" destId="{19900299-6C77-4E3A-9705-748CAA46C307}" srcOrd="2" destOrd="0" parTransId="{63827334-6E38-48BE-873F-6A43CD4E7786}" sibTransId="{E17F0674-34C9-4FBB-8688-A56516CC9BD5}"/>
    <dgm:cxn modelId="{E53C9BF4-D116-49BC-9161-D3DD3B107FFB}" srcId="{86D4E242-7868-4D74-AAF1-E5C905590E7B}" destId="{023A11E3-52C5-4F10-8196-E7F8B23A3896}" srcOrd="3" destOrd="0" parTransId="{8FCA43C7-4ABD-4F69-9449-5DDDE42B93C3}" sibTransId="{E85A32D8-E70F-4986-9294-AD3674A134F0}"/>
    <dgm:cxn modelId="{A772F6F7-F773-45EE-BC93-472B70F89EC0}" type="presOf" srcId="{631C61ED-2965-4B07-B5EA-2F017914B52A}" destId="{8CB20515-8CB6-400C-8BB4-7087E69C5BE7}" srcOrd="0" destOrd="1" presId="urn:microsoft.com/office/officeart/2005/8/layout/hList1"/>
    <dgm:cxn modelId="{2F9A3FFB-80D0-4450-9C77-313081985910}" srcId="{F6E1968E-015D-4027-8FFA-A268109F0EFF}" destId="{8CFC59A1-D3D2-4EA5-8D86-09CB1EE75984}" srcOrd="0" destOrd="0" parTransId="{668249E0-9B85-4CD0-B9C8-97DF1C4F3E6E}" sibTransId="{A1232920-347E-47AC-9939-9A54C935727D}"/>
    <dgm:cxn modelId="{5FF4C6FD-160E-4F65-89DE-26BE0D6456E7}" type="presOf" srcId="{023A11E3-52C5-4F10-8196-E7F8B23A3896}" destId="{77C86094-1A9A-4266-8A14-176C35EBAE25}" srcOrd="0" destOrd="3" presId="urn:microsoft.com/office/officeart/2005/8/layout/hList1"/>
    <dgm:cxn modelId="{52647438-27CB-42C1-A5C6-A1DA75908667}" type="presParOf" srcId="{44B08307-177E-4B51-ABB2-4F8E44F39962}" destId="{544B9CD4-EF73-4697-AB11-4209739E2415}" srcOrd="0" destOrd="0" presId="urn:microsoft.com/office/officeart/2005/8/layout/hList1"/>
    <dgm:cxn modelId="{11D2EE73-E31C-4A2D-B7A7-DE3E9B814428}" type="presParOf" srcId="{544B9CD4-EF73-4697-AB11-4209739E2415}" destId="{1B8E7952-9F23-4B84-8412-B8EDE9CA4360}" srcOrd="0" destOrd="0" presId="urn:microsoft.com/office/officeart/2005/8/layout/hList1"/>
    <dgm:cxn modelId="{C588F7B6-3D9C-4DD1-89FD-CE1F74B54F58}" type="presParOf" srcId="{544B9CD4-EF73-4697-AB11-4209739E2415}" destId="{8CB20515-8CB6-400C-8BB4-7087E69C5BE7}" srcOrd="1" destOrd="0" presId="urn:microsoft.com/office/officeart/2005/8/layout/hList1"/>
    <dgm:cxn modelId="{54E96CAE-09AE-45A3-821D-A8FE962ADCA9}" type="presParOf" srcId="{44B08307-177E-4B51-ABB2-4F8E44F39962}" destId="{B1CE0BD2-4713-4E95-AF25-FD1E0225DBEB}" srcOrd="1" destOrd="0" presId="urn:microsoft.com/office/officeart/2005/8/layout/hList1"/>
    <dgm:cxn modelId="{6B78A4BC-7998-4FE6-8FD4-77B3D69A8FD0}" type="presParOf" srcId="{44B08307-177E-4B51-ABB2-4F8E44F39962}" destId="{9CF8B577-3771-4323-A0B0-97C8A5838870}" srcOrd="2" destOrd="0" presId="urn:microsoft.com/office/officeart/2005/8/layout/hList1"/>
    <dgm:cxn modelId="{2DB8C777-BA4F-4F1F-B748-B479D9E3CE0E}" type="presParOf" srcId="{9CF8B577-3771-4323-A0B0-97C8A5838870}" destId="{979F0FFB-1AD0-4C0E-8C85-DEC7DB4A5EF3}" srcOrd="0" destOrd="0" presId="urn:microsoft.com/office/officeart/2005/8/layout/hList1"/>
    <dgm:cxn modelId="{770D3217-6108-4C8D-89AE-3C46C5489AC7}" type="presParOf" srcId="{9CF8B577-3771-4323-A0B0-97C8A5838870}" destId="{77C86094-1A9A-4266-8A14-176C35EBAE2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E1968E-015D-4027-8FFA-A268109F0EFF}"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8CFC59A1-D3D2-4EA5-8D86-09CB1EE75984}">
      <dgm:prSet phldrT="[Text]" custT="1"/>
      <dgm:spPr/>
      <dgm:t>
        <a:bodyPr/>
        <a:lstStyle/>
        <a:p>
          <a:r>
            <a:rPr lang="en-US" sz="2800" dirty="0"/>
            <a:t>Examples of Psychosocial Hazards</a:t>
          </a:r>
        </a:p>
      </dgm:t>
    </dgm:pt>
    <dgm:pt modelId="{668249E0-9B85-4CD0-B9C8-97DF1C4F3E6E}" type="parTrans" cxnId="{2F9A3FFB-80D0-4450-9C77-313081985910}">
      <dgm:prSet/>
      <dgm:spPr/>
      <dgm:t>
        <a:bodyPr/>
        <a:lstStyle/>
        <a:p>
          <a:endParaRPr lang="en-US"/>
        </a:p>
      </dgm:t>
    </dgm:pt>
    <dgm:pt modelId="{A1232920-347E-47AC-9939-9A54C935727D}" type="sibTrans" cxnId="{2F9A3FFB-80D0-4450-9C77-313081985910}">
      <dgm:prSet/>
      <dgm:spPr/>
      <dgm:t>
        <a:bodyPr/>
        <a:lstStyle/>
        <a:p>
          <a:endParaRPr lang="en-US"/>
        </a:p>
      </dgm:t>
    </dgm:pt>
    <dgm:pt modelId="{4A11DB39-9DDE-4C7C-8298-749FC5D6C3DF}">
      <dgm:prSet phldrT="[Text]" custT="1"/>
      <dgm:spPr/>
      <dgm:t>
        <a:bodyPr/>
        <a:lstStyle/>
        <a:p>
          <a:r>
            <a:rPr lang="en-US" sz="2400" dirty="0"/>
            <a:t>Excessive workload</a:t>
          </a:r>
        </a:p>
      </dgm:t>
    </dgm:pt>
    <dgm:pt modelId="{F5755958-11E7-465D-9BE7-61D4AB8400A6}" type="parTrans" cxnId="{B7441F1F-5228-485C-A7FB-ED0A7ED3B2ED}">
      <dgm:prSet/>
      <dgm:spPr/>
      <dgm:t>
        <a:bodyPr/>
        <a:lstStyle/>
        <a:p>
          <a:endParaRPr lang="en-US"/>
        </a:p>
      </dgm:t>
    </dgm:pt>
    <dgm:pt modelId="{9D7B18CD-36E7-435C-8092-27670FF6DD36}" type="sibTrans" cxnId="{B7441F1F-5228-485C-A7FB-ED0A7ED3B2ED}">
      <dgm:prSet/>
      <dgm:spPr/>
      <dgm:t>
        <a:bodyPr/>
        <a:lstStyle/>
        <a:p>
          <a:endParaRPr lang="en-US"/>
        </a:p>
      </dgm:t>
    </dgm:pt>
    <dgm:pt modelId="{86D4E242-7868-4D74-AAF1-E5C905590E7B}">
      <dgm:prSet phldrT="[Text]" custT="1"/>
      <dgm:spPr/>
      <dgm:t>
        <a:bodyPr/>
        <a:lstStyle/>
        <a:p>
          <a:r>
            <a:rPr lang="en-US" sz="2800" dirty="0"/>
            <a:t>Related Health and Safety Concerns</a:t>
          </a:r>
        </a:p>
      </dgm:t>
    </dgm:pt>
    <dgm:pt modelId="{54188B9F-6649-4DFD-86CF-3B6F10CEB38D}" type="parTrans" cxnId="{2688C77B-D927-4DD0-A528-5FAA407562CE}">
      <dgm:prSet/>
      <dgm:spPr/>
      <dgm:t>
        <a:bodyPr/>
        <a:lstStyle/>
        <a:p>
          <a:endParaRPr lang="en-US"/>
        </a:p>
      </dgm:t>
    </dgm:pt>
    <dgm:pt modelId="{C95BA956-449F-42FF-9EE2-8E5B1BAD770C}" type="sibTrans" cxnId="{2688C77B-D927-4DD0-A528-5FAA407562CE}">
      <dgm:prSet/>
      <dgm:spPr/>
      <dgm:t>
        <a:bodyPr/>
        <a:lstStyle/>
        <a:p>
          <a:endParaRPr lang="en-US"/>
        </a:p>
      </dgm:t>
    </dgm:pt>
    <dgm:pt modelId="{EDA09C52-7DAD-4EAD-99BF-3254BE5E45F3}">
      <dgm:prSet phldrT="[Text]"/>
      <dgm:spPr/>
      <dgm:t>
        <a:bodyPr/>
        <a:lstStyle/>
        <a:p>
          <a:endParaRPr lang="en-US" sz="2300" dirty="0"/>
        </a:p>
      </dgm:t>
    </dgm:pt>
    <dgm:pt modelId="{8973DA11-63DF-4010-9783-95C09DF0172F}" type="parTrans" cxnId="{964972BC-7E1D-4D4C-82EE-F3EF63087277}">
      <dgm:prSet/>
      <dgm:spPr/>
      <dgm:t>
        <a:bodyPr/>
        <a:lstStyle/>
        <a:p>
          <a:endParaRPr lang="en-US"/>
        </a:p>
      </dgm:t>
    </dgm:pt>
    <dgm:pt modelId="{05C36C07-714B-4519-B4E1-2DF04BD0E086}" type="sibTrans" cxnId="{964972BC-7E1D-4D4C-82EE-F3EF63087277}">
      <dgm:prSet/>
      <dgm:spPr/>
      <dgm:t>
        <a:bodyPr/>
        <a:lstStyle/>
        <a:p>
          <a:endParaRPr lang="en-US"/>
        </a:p>
      </dgm:t>
    </dgm:pt>
    <dgm:pt modelId="{6EA0D788-6F18-4581-AAAF-EF9692112F65}">
      <dgm:prSet phldrT="[Text]" custT="1"/>
      <dgm:spPr/>
      <dgm:t>
        <a:bodyPr/>
        <a:lstStyle/>
        <a:p>
          <a:r>
            <a:rPr lang="en-US" sz="2350" dirty="0"/>
            <a:t>Stress leading to:</a:t>
          </a:r>
        </a:p>
      </dgm:t>
    </dgm:pt>
    <dgm:pt modelId="{AF91A900-4C1C-46BF-9815-75A24EBBC593}" type="parTrans" cxnId="{694F2B84-63CD-4FBD-A3F5-578129EE07F4}">
      <dgm:prSet/>
      <dgm:spPr/>
      <dgm:t>
        <a:bodyPr/>
        <a:lstStyle/>
        <a:p>
          <a:endParaRPr lang="en-US"/>
        </a:p>
      </dgm:t>
    </dgm:pt>
    <dgm:pt modelId="{8F9C4FB5-FAC6-4097-8541-6D3FAFF5554F}" type="sibTrans" cxnId="{694F2B84-63CD-4FBD-A3F5-578129EE07F4}">
      <dgm:prSet/>
      <dgm:spPr/>
      <dgm:t>
        <a:bodyPr/>
        <a:lstStyle/>
        <a:p>
          <a:endParaRPr lang="en-US"/>
        </a:p>
      </dgm:t>
    </dgm:pt>
    <dgm:pt modelId="{44E30DBF-48B4-4B19-A262-DC0603F597C3}">
      <dgm:prSet phldrT="[Text]" custT="1"/>
      <dgm:spPr/>
      <dgm:t>
        <a:bodyPr/>
        <a:lstStyle/>
        <a:p>
          <a:r>
            <a:rPr lang="en-US" sz="2350" dirty="0"/>
            <a:t>Anxiety, Depression</a:t>
          </a:r>
        </a:p>
      </dgm:t>
    </dgm:pt>
    <dgm:pt modelId="{0630DC91-DD2E-4F6C-A9A9-DDC2D774E1C4}" type="parTrans" cxnId="{7F9BEED2-E9A6-4A71-B6D7-0D81CCB4B6A3}">
      <dgm:prSet/>
      <dgm:spPr/>
      <dgm:t>
        <a:bodyPr/>
        <a:lstStyle/>
        <a:p>
          <a:endParaRPr lang="en-US"/>
        </a:p>
      </dgm:t>
    </dgm:pt>
    <dgm:pt modelId="{0295AFF8-4DFE-4E6D-B52F-E3E7F7313C7E}" type="sibTrans" cxnId="{7F9BEED2-E9A6-4A71-B6D7-0D81CCB4B6A3}">
      <dgm:prSet/>
      <dgm:spPr/>
      <dgm:t>
        <a:bodyPr/>
        <a:lstStyle/>
        <a:p>
          <a:endParaRPr lang="en-US"/>
        </a:p>
      </dgm:t>
    </dgm:pt>
    <dgm:pt modelId="{D2D3637B-B75B-49B5-9ABC-DEB2FBDE4FEF}">
      <dgm:prSet phldrT="[Text]" custT="1"/>
      <dgm:spPr/>
      <dgm:t>
        <a:bodyPr/>
        <a:lstStyle/>
        <a:p>
          <a:r>
            <a:rPr lang="en-US" sz="2350" dirty="0"/>
            <a:t>Headaches, Difficulty concentrating</a:t>
          </a:r>
        </a:p>
      </dgm:t>
    </dgm:pt>
    <dgm:pt modelId="{CA8E4680-69FB-4B2A-AE81-B7C59AF2F50B}" type="parTrans" cxnId="{1AD4F9A2-3914-4839-9430-0EDCA02AAD5B}">
      <dgm:prSet/>
      <dgm:spPr/>
      <dgm:t>
        <a:bodyPr/>
        <a:lstStyle/>
        <a:p>
          <a:endParaRPr lang="en-US"/>
        </a:p>
      </dgm:t>
    </dgm:pt>
    <dgm:pt modelId="{DB875742-D3A3-45FD-A9F8-3837DC70219B}" type="sibTrans" cxnId="{1AD4F9A2-3914-4839-9430-0EDCA02AAD5B}">
      <dgm:prSet/>
      <dgm:spPr/>
      <dgm:t>
        <a:bodyPr/>
        <a:lstStyle/>
        <a:p>
          <a:endParaRPr lang="en-US"/>
        </a:p>
      </dgm:t>
    </dgm:pt>
    <dgm:pt modelId="{B3866B6C-7DED-41DA-8CE0-8A9C66AA7793}">
      <dgm:prSet phldrT="[Text]" custT="1"/>
      <dgm:spPr/>
      <dgm:t>
        <a:bodyPr/>
        <a:lstStyle/>
        <a:p>
          <a:r>
            <a:rPr lang="en-US" sz="2350" dirty="0"/>
            <a:t>Cardiovascular problems</a:t>
          </a:r>
        </a:p>
      </dgm:t>
    </dgm:pt>
    <dgm:pt modelId="{D245AACD-FCF3-4B63-B154-8B30DABE3E03}" type="parTrans" cxnId="{64FE00D5-ABD3-4AB9-991F-49DC2B660179}">
      <dgm:prSet/>
      <dgm:spPr/>
      <dgm:t>
        <a:bodyPr/>
        <a:lstStyle/>
        <a:p>
          <a:endParaRPr lang="en-US"/>
        </a:p>
      </dgm:t>
    </dgm:pt>
    <dgm:pt modelId="{4A7AC85F-097A-4082-BD75-88EDDE29FD16}" type="sibTrans" cxnId="{64FE00D5-ABD3-4AB9-991F-49DC2B660179}">
      <dgm:prSet/>
      <dgm:spPr/>
      <dgm:t>
        <a:bodyPr/>
        <a:lstStyle/>
        <a:p>
          <a:endParaRPr lang="en-US"/>
        </a:p>
      </dgm:t>
    </dgm:pt>
    <dgm:pt modelId="{1FE9AE42-0FC6-4661-BE3F-51309D091F3F}">
      <dgm:prSet phldrT="[Text]" custT="1"/>
      <dgm:spPr/>
      <dgm:t>
        <a:bodyPr/>
        <a:lstStyle/>
        <a:p>
          <a:r>
            <a:rPr lang="en-US" sz="2350" dirty="0"/>
            <a:t>Alcohol or drug  abuse </a:t>
          </a:r>
        </a:p>
      </dgm:t>
    </dgm:pt>
    <dgm:pt modelId="{5EDF4CA4-EF51-477E-8166-DEA57A48A8EA}" type="parTrans" cxnId="{F9459477-9937-405E-97DF-C867300B64B6}">
      <dgm:prSet/>
      <dgm:spPr/>
      <dgm:t>
        <a:bodyPr/>
        <a:lstStyle/>
        <a:p>
          <a:endParaRPr lang="en-US"/>
        </a:p>
      </dgm:t>
    </dgm:pt>
    <dgm:pt modelId="{9DDB5367-8B57-457C-8C51-E07035859C92}" type="sibTrans" cxnId="{F9459477-9937-405E-97DF-C867300B64B6}">
      <dgm:prSet/>
      <dgm:spPr/>
      <dgm:t>
        <a:bodyPr/>
        <a:lstStyle/>
        <a:p>
          <a:endParaRPr lang="en-US"/>
        </a:p>
      </dgm:t>
    </dgm:pt>
    <dgm:pt modelId="{03955569-F6AB-40B9-A523-6366BAA99F41}">
      <dgm:prSet phldrT="[Text]" custT="1"/>
      <dgm:spPr/>
      <dgm:t>
        <a:bodyPr/>
        <a:lstStyle/>
        <a:p>
          <a:r>
            <a:rPr lang="en-US" sz="2350" dirty="0"/>
            <a:t>Altered immune function</a:t>
          </a:r>
        </a:p>
      </dgm:t>
    </dgm:pt>
    <dgm:pt modelId="{8A011FD1-ECB8-4B47-A69B-2B4CB5332235}" type="parTrans" cxnId="{1E57480C-5956-4AC7-BEC7-617F4442AB9B}">
      <dgm:prSet/>
      <dgm:spPr/>
      <dgm:t>
        <a:bodyPr/>
        <a:lstStyle/>
        <a:p>
          <a:endParaRPr lang="en-US"/>
        </a:p>
      </dgm:t>
    </dgm:pt>
    <dgm:pt modelId="{DBE6570B-CFF0-4584-92D5-CE792E7B946D}" type="sibTrans" cxnId="{1E57480C-5956-4AC7-BEC7-617F4442AB9B}">
      <dgm:prSet/>
      <dgm:spPr/>
      <dgm:t>
        <a:bodyPr/>
        <a:lstStyle/>
        <a:p>
          <a:endParaRPr lang="en-US"/>
        </a:p>
      </dgm:t>
    </dgm:pt>
    <dgm:pt modelId="{2B146388-B9E8-4881-8937-49BB1B817FC9}">
      <dgm:prSet phldrT="[Text]" custT="1"/>
      <dgm:spPr/>
      <dgm:t>
        <a:bodyPr/>
        <a:lstStyle/>
        <a:p>
          <a:r>
            <a:rPr lang="en-US" sz="2350" dirty="0"/>
            <a:t>Burnout</a:t>
          </a:r>
        </a:p>
      </dgm:t>
    </dgm:pt>
    <dgm:pt modelId="{1E708FA6-9D46-45AA-9CA7-FE896334952C}" type="parTrans" cxnId="{0D1F434B-7245-4522-BDBB-13591877C50E}">
      <dgm:prSet/>
      <dgm:spPr/>
      <dgm:t>
        <a:bodyPr/>
        <a:lstStyle/>
        <a:p>
          <a:endParaRPr lang="en-US"/>
        </a:p>
      </dgm:t>
    </dgm:pt>
    <dgm:pt modelId="{28882F35-280C-48ED-9A04-4F81CBF2968F}" type="sibTrans" cxnId="{0D1F434B-7245-4522-BDBB-13591877C50E}">
      <dgm:prSet/>
      <dgm:spPr/>
      <dgm:t>
        <a:bodyPr/>
        <a:lstStyle/>
        <a:p>
          <a:endParaRPr lang="en-US"/>
        </a:p>
      </dgm:t>
    </dgm:pt>
    <dgm:pt modelId="{48DCD4E8-9EEA-4FD1-841A-61D24580C76F}">
      <dgm:prSet phldrT="[Text]" custT="1"/>
      <dgm:spPr/>
      <dgm:t>
        <a:bodyPr/>
        <a:lstStyle/>
        <a:p>
          <a:r>
            <a:rPr lang="en-US" sz="2400" dirty="0"/>
            <a:t>Lack of control</a:t>
          </a:r>
        </a:p>
      </dgm:t>
    </dgm:pt>
    <dgm:pt modelId="{512FE2E2-CF07-4275-85BD-46C8D61B097E}" type="sibTrans" cxnId="{1D479F99-09D2-4851-BAD2-751CDCF2AFC6}">
      <dgm:prSet/>
      <dgm:spPr/>
      <dgm:t>
        <a:bodyPr/>
        <a:lstStyle/>
        <a:p>
          <a:endParaRPr lang="en-US"/>
        </a:p>
      </dgm:t>
    </dgm:pt>
    <dgm:pt modelId="{3406A3BB-5331-4762-B99D-AD3A4D00B167}" type="parTrans" cxnId="{1D479F99-09D2-4851-BAD2-751CDCF2AFC6}">
      <dgm:prSet/>
      <dgm:spPr/>
      <dgm:t>
        <a:bodyPr/>
        <a:lstStyle/>
        <a:p>
          <a:endParaRPr lang="en-US"/>
        </a:p>
      </dgm:t>
    </dgm:pt>
    <dgm:pt modelId="{C3DC595B-6329-44E0-91D5-7BB3182AD78F}">
      <dgm:prSet phldrT="[Text]" custT="1"/>
      <dgm:spPr/>
      <dgm:t>
        <a:bodyPr/>
        <a:lstStyle/>
        <a:p>
          <a:r>
            <a:rPr lang="en-US" sz="2400" dirty="0"/>
            <a:t>Poor interpersonal relationships</a:t>
          </a:r>
        </a:p>
      </dgm:t>
    </dgm:pt>
    <dgm:pt modelId="{8BA59608-4199-4BD4-B5F6-C10B38FC2F6B}" type="sibTrans" cxnId="{A680C693-2CDD-4B8A-8527-A24ED5432CEE}">
      <dgm:prSet/>
      <dgm:spPr/>
      <dgm:t>
        <a:bodyPr/>
        <a:lstStyle/>
        <a:p>
          <a:endParaRPr lang="en-US"/>
        </a:p>
      </dgm:t>
    </dgm:pt>
    <dgm:pt modelId="{C79321B6-8F22-465D-AFA2-B7CA3A66CB88}" type="parTrans" cxnId="{A680C693-2CDD-4B8A-8527-A24ED5432CEE}">
      <dgm:prSet/>
      <dgm:spPr/>
      <dgm:t>
        <a:bodyPr/>
        <a:lstStyle/>
        <a:p>
          <a:endParaRPr lang="en-US"/>
        </a:p>
      </dgm:t>
    </dgm:pt>
    <dgm:pt modelId="{A063612A-6532-436F-8932-E750235ABD0D}">
      <dgm:prSet phldrT="[Text]" custT="1"/>
      <dgm:spPr/>
      <dgm:t>
        <a:bodyPr/>
        <a:lstStyle/>
        <a:p>
          <a:r>
            <a:rPr lang="en-US" sz="2400"/>
            <a:t>Social isolation</a:t>
          </a:r>
          <a:endParaRPr lang="en-US" sz="2400" dirty="0"/>
        </a:p>
      </dgm:t>
    </dgm:pt>
    <dgm:pt modelId="{8E43F470-4365-4D78-A288-9E306823ADD2}" type="sibTrans" cxnId="{168972E9-6FDB-4BA7-8289-7E91FDCB26EF}">
      <dgm:prSet/>
      <dgm:spPr/>
      <dgm:t>
        <a:bodyPr/>
        <a:lstStyle/>
        <a:p>
          <a:endParaRPr lang="en-US"/>
        </a:p>
      </dgm:t>
    </dgm:pt>
    <dgm:pt modelId="{4FE77B19-5081-496B-B4F3-CD2B55BDC1CC}" type="parTrans" cxnId="{168972E9-6FDB-4BA7-8289-7E91FDCB26EF}">
      <dgm:prSet/>
      <dgm:spPr/>
      <dgm:t>
        <a:bodyPr/>
        <a:lstStyle/>
        <a:p>
          <a:endParaRPr lang="en-US"/>
        </a:p>
      </dgm:t>
    </dgm:pt>
    <dgm:pt modelId="{E9CFD219-5B9D-448B-B477-ECAB251F4500}">
      <dgm:prSet phldrT="[Text]" custT="1"/>
      <dgm:spPr/>
      <dgm:t>
        <a:bodyPr/>
        <a:lstStyle/>
        <a:p>
          <a:r>
            <a:rPr lang="en-US" sz="2400" dirty="0"/>
            <a:t>Lack of career development</a:t>
          </a:r>
        </a:p>
      </dgm:t>
    </dgm:pt>
    <dgm:pt modelId="{194A11B3-7F1D-4761-8765-0DAA112E88C4}" type="parTrans" cxnId="{9558C770-F628-469D-8A73-6593D0364E07}">
      <dgm:prSet/>
      <dgm:spPr/>
      <dgm:t>
        <a:bodyPr/>
        <a:lstStyle/>
        <a:p>
          <a:endParaRPr lang="en-US"/>
        </a:p>
      </dgm:t>
    </dgm:pt>
    <dgm:pt modelId="{EC09E96B-BC53-4B43-A703-1C85B69446AE}" type="sibTrans" cxnId="{9558C770-F628-469D-8A73-6593D0364E07}">
      <dgm:prSet/>
      <dgm:spPr/>
      <dgm:t>
        <a:bodyPr/>
        <a:lstStyle/>
        <a:p>
          <a:endParaRPr lang="en-US"/>
        </a:p>
      </dgm:t>
    </dgm:pt>
    <dgm:pt modelId="{BEA4CDB4-F25D-4078-8208-8D123DC9DB4A}">
      <dgm:prSet phldrT="[Text]" custT="1"/>
      <dgm:spPr/>
      <dgm:t>
        <a:bodyPr/>
        <a:lstStyle/>
        <a:p>
          <a:r>
            <a:rPr lang="en-US" sz="2400" dirty="0"/>
            <a:t>Home-work conflicts</a:t>
          </a:r>
        </a:p>
      </dgm:t>
    </dgm:pt>
    <dgm:pt modelId="{E028FC09-6AB6-4159-BB20-93B94C5462D1}" type="parTrans" cxnId="{425DAC3A-ED62-4C4E-83D0-7A88C56A68DB}">
      <dgm:prSet/>
      <dgm:spPr/>
      <dgm:t>
        <a:bodyPr/>
        <a:lstStyle/>
        <a:p>
          <a:endParaRPr lang="en-US"/>
        </a:p>
      </dgm:t>
    </dgm:pt>
    <dgm:pt modelId="{DCC93D55-72ED-496E-A063-2CF6E82F6565}" type="sibTrans" cxnId="{425DAC3A-ED62-4C4E-83D0-7A88C56A68DB}">
      <dgm:prSet/>
      <dgm:spPr/>
      <dgm:t>
        <a:bodyPr/>
        <a:lstStyle/>
        <a:p>
          <a:endParaRPr lang="en-US"/>
        </a:p>
      </dgm:t>
    </dgm:pt>
    <dgm:pt modelId="{F334F398-2009-4F3F-A419-050E0EAC57B2}">
      <dgm:prSet phldrT="[Text]" custT="1"/>
      <dgm:spPr/>
      <dgm:t>
        <a:bodyPr/>
        <a:lstStyle/>
        <a:p>
          <a:r>
            <a:rPr lang="en-US" sz="2400" dirty="0"/>
            <a:t>Role ambiguity or conflict</a:t>
          </a:r>
        </a:p>
      </dgm:t>
    </dgm:pt>
    <dgm:pt modelId="{0531D29C-B525-46BA-83C2-0CA51B4F3CB4}" type="sibTrans" cxnId="{881DB341-2C18-4237-9125-95950B2A5261}">
      <dgm:prSet/>
      <dgm:spPr/>
      <dgm:t>
        <a:bodyPr/>
        <a:lstStyle/>
        <a:p>
          <a:endParaRPr lang="en-US"/>
        </a:p>
      </dgm:t>
    </dgm:pt>
    <dgm:pt modelId="{D087D7AD-0C51-4553-89DF-0ABCF1F07B29}" type="parTrans" cxnId="{881DB341-2C18-4237-9125-95950B2A5261}">
      <dgm:prSet/>
      <dgm:spPr/>
      <dgm:t>
        <a:bodyPr/>
        <a:lstStyle/>
        <a:p>
          <a:endParaRPr lang="en-US"/>
        </a:p>
      </dgm:t>
    </dgm:pt>
    <dgm:pt modelId="{44B08307-177E-4B51-ABB2-4F8E44F39962}" type="pres">
      <dgm:prSet presAssocID="{F6E1968E-015D-4027-8FFA-A268109F0EFF}" presName="Name0" presStyleCnt="0">
        <dgm:presLayoutVars>
          <dgm:dir/>
          <dgm:animLvl val="lvl"/>
          <dgm:resizeHandles val="exact"/>
        </dgm:presLayoutVars>
      </dgm:prSet>
      <dgm:spPr/>
    </dgm:pt>
    <dgm:pt modelId="{544B9CD4-EF73-4697-AB11-4209739E2415}" type="pres">
      <dgm:prSet presAssocID="{8CFC59A1-D3D2-4EA5-8D86-09CB1EE75984}" presName="composite" presStyleCnt="0"/>
      <dgm:spPr/>
    </dgm:pt>
    <dgm:pt modelId="{1B8E7952-9F23-4B84-8412-B8EDE9CA4360}" type="pres">
      <dgm:prSet presAssocID="{8CFC59A1-D3D2-4EA5-8D86-09CB1EE75984}" presName="parTx" presStyleLbl="alignNode1" presStyleIdx="0" presStyleCnt="2" custLinFactNeighborX="-1" custLinFactNeighborY="-6658">
        <dgm:presLayoutVars>
          <dgm:chMax val="0"/>
          <dgm:chPref val="0"/>
          <dgm:bulletEnabled val="1"/>
        </dgm:presLayoutVars>
      </dgm:prSet>
      <dgm:spPr/>
    </dgm:pt>
    <dgm:pt modelId="{8CB20515-8CB6-400C-8BB4-7087E69C5BE7}" type="pres">
      <dgm:prSet presAssocID="{8CFC59A1-D3D2-4EA5-8D86-09CB1EE75984}" presName="desTx" presStyleLbl="alignAccFollowNode1" presStyleIdx="0" presStyleCnt="2">
        <dgm:presLayoutVars>
          <dgm:bulletEnabled val="1"/>
        </dgm:presLayoutVars>
      </dgm:prSet>
      <dgm:spPr/>
    </dgm:pt>
    <dgm:pt modelId="{B1CE0BD2-4713-4E95-AF25-FD1E0225DBEB}" type="pres">
      <dgm:prSet presAssocID="{A1232920-347E-47AC-9939-9A54C935727D}" presName="space" presStyleCnt="0"/>
      <dgm:spPr/>
    </dgm:pt>
    <dgm:pt modelId="{9CF8B577-3771-4323-A0B0-97C8A5838870}" type="pres">
      <dgm:prSet presAssocID="{86D4E242-7868-4D74-AAF1-E5C905590E7B}" presName="composite" presStyleCnt="0"/>
      <dgm:spPr/>
    </dgm:pt>
    <dgm:pt modelId="{979F0FFB-1AD0-4C0E-8C85-DEC7DB4A5EF3}" type="pres">
      <dgm:prSet presAssocID="{86D4E242-7868-4D74-AAF1-E5C905590E7B}" presName="parTx" presStyleLbl="alignNode1" presStyleIdx="1" presStyleCnt="2">
        <dgm:presLayoutVars>
          <dgm:chMax val="0"/>
          <dgm:chPref val="0"/>
          <dgm:bulletEnabled val="1"/>
        </dgm:presLayoutVars>
      </dgm:prSet>
      <dgm:spPr/>
    </dgm:pt>
    <dgm:pt modelId="{77C86094-1A9A-4266-8A14-176C35EBAE25}" type="pres">
      <dgm:prSet presAssocID="{86D4E242-7868-4D74-AAF1-E5C905590E7B}" presName="desTx" presStyleLbl="alignAccFollowNode1" presStyleIdx="1" presStyleCnt="2">
        <dgm:presLayoutVars>
          <dgm:bulletEnabled val="1"/>
        </dgm:presLayoutVars>
      </dgm:prSet>
      <dgm:spPr/>
    </dgm:pt>
  </dgm:ptLst>
  <dgm:cxnLst>
    <dgm:cxn modelId="{1E57480C-5956-4AC7-BEC7-617F4442AB9B}" srcId="{6EA0D788-6F18-4581-AAAF-EF9692112F65}" destId="{03955569-F6AB-40B9-A523-6366BAA99F41}" srcOrd="4" destOrd="0" parTransId="{8A011FD1-ECB8-4B47-A69B-2B4CB5332235}" sibTransId="{DBE6570B-CFF0-4584-92D5-CE792E7B946D}"/>
    <dgm:cxn modelId="{4F4F9813-0002-466C-8F1D-3C626B4DE0DA}" type="presOf" srcId="{2B146388-B9E8-4881-8937-49BB1B817FC9}" destId="{77C86094-1A9A-4266-8A14-176C35EBAE25}" srcOrd="0" destOrd="6" presId="urn:microsoft.com/office/officeart/2005/8/layout/hList1"/>
    <dgm:cxn modelId="{B7441F1F-5228-485C-A7FB-ED0A7ED3B2ED}" srcId="{8CFC59A1-D3D2-4EA5-8D86-09CB1EE75984}" destId="{4A11DB39-9DDE-4C7C-8298-749FC5D6C3DF}" srcOrd="0" destOrd="0" parTransId="{F5755958-11E7-465D-9BE7-61D4AB8400A6}" sibTransId="{9D7B18CD-36E7-435C-8092-27670FF6DD36}"/>
    <dgm:cxn modelId="{CA29A51F-044B-4CB5-B16D-51D7CE1B6FE5}" type="presOf" srcId="{6EA0D788-6F18-4581-AAAF-EF9692112F65}" destId="{77C86094-1A9A-4266-8A14-176C35EBAE25}" srcOrd="0" destOrd="0" presId="urn:microsoft.com/office/officeart/2005/8/layout/hList1"/>
    <dgm:cxn modelId="{D2320329-2224-4C30-8241-32627A8459A3}" type="presOf" srcId="{1FE9AE42-0FC6-4661-BE3F-51309D091F3F}" destId="{77C86094-1A9A-4266-8A14-176C35EBAE25}" srcOrd="0" destOrd="4" presId="urn:microsoft.com/office/officeart/2005/8/layout/hList1"/>
    <dgm:cxn modelId="{425DAC3A-ED62-4C4E-83D0-7A88C56A68DB}" srcId="{8CFC59A1-D3D2-4EA5-8D86-09CB1EE75984}" destId="{BEA4CDB4-F25D-4078-8208-8D123DC9DB4A}" srcOrd="6" destOrd="0" parTransId="{E028FC09-6AB6-4159-BB20-93B94C5462D1}" sibTransId="{DCC93D55-72ED-496E-A063-2CF6E82F6565}"/>
    <dgm:cxn modelId="{881DB341-2C18-4237-9125-95950B2A5261}" srcId="{8CFC59A1-D3D2-4EA5-8D86-09CB1EE75984}" destId="{F334F398-2009-4F3F-A419-050E0EAC57B2}" srcOrd="3" destOrd="0" parTransId="{D087D7AD-0C51-4553-89DF-0ABCF1F07B29}" sibTransId="{0531D29C-B525-46BA-83C2-0CA51B4F3CB4}"/>
    <dgm:cxn modelId="{86159F48-61C8-4807-808E-23AF645A6C2E}" type="presOf" srcId="{B3866B6C-7DED-41DA-8CE0-8A9C66AA7793}" destId="{77C86094-1A9A-4266-8A14-176C35EBAE25}" srcOrd="0" destOrd="3" presId="urn:microsoft.com/office/officeart/2005/8/layout/hList1"/>
    <dgm:cxn modelId="{E381A069-F86E-4425-A4BB-E72B32CC8DAD}" type="presOf" srcId="{F6E1968E-015D-4027-8FFA-A268109F0EFF}" destId="{44B08307-177E-4B51-ABB2-4F8E44F39962}" srcOrd="0" destOrd="0" presId="urn:microsoft.com/office/officeart/2005/8/layout/hList1"/>
    <dgm:cxn modelId="{0D1F434B-7245-4522-BDBB-13591877C50E}" srcId="{6EA0D788-6F18-4581-AAAF-EF9692112F65}" destId="{2B146388-B9E8-4881-8937-49BB1B817FC9}" srcOrd="5" destOrd="0" parTransId="{1E708FA6-9D46-45AA-9CA7-FE896334952C}" sibTransId="{28882F35-280C-48ED-9A04-4F81CBF2968F}"/>
    <dgm:cxn modelId="{59389A70-1B03-4FD8-825F-C46482244CF6}" type="presOf" srcId="{A063612A-6532-436F-8932-E750235ABD0D}" destId="{8CB20515-8CB6-400C-8BB4-7087E69C5BE7}" srcOrd="0" destOrd="4" presId="urn:microsoft.com/office/officeart/2005/8/layout/hList1"/>
    <dgm:cxn modelId="{9558C770-F628-469D-8A73-6593D0364E07}" srcId="{8CFC59A1-D3D2-4EA5-8D86-09CB1EE75984}" destId="{E9CFD219-5B9D-448B-B477-ECAB251F4500}" srcOrd="5" destOrd="0" parTransId="{194A11B3-7F1D-4761-8765-0DAA112E88C4}" sibTransId="{EC09E96B-BC53-4B43-A703-1C85B69446AE}"/>
    <dgm:cxn modelId="{F9459477-9937-405E-97DF-C867300B64B6}" srcId="{6EA0D788-6F18-4581-AAAF-EF9692112F65}" destId="{1FE9AE42-0FC6-4661-BE3F-51309D091F3F}" srcOrd="3" destOrd="0" parTransId="{5EDF4CA4-EF51-477E-8166-DEA57A48A8EA}" sibTransId="{9DDB5367-8B57-457C-8C51-E07035859C92}"/>
    <dgm:cxn modelId="{96922B78-1FB8-47D2-92F8-5193D9C62DDE}" type="presOf" srcId="{44E30DBF-48B4-4B19-A262-DC0603F597C3}" destId="{77C86094-1A9A-4266-8A14-176C35EBAE25}" srcOrd="0" destOrd="1" presId="urn:microsoft.com/office/officeart/2005/8/layout/hList1"/>
    <dgm:cxn modelId="{BF923058-96C8-4813-8155-C7F511B5739F}" type="presOf" srcId="{86D4E242-7868-4D74-AAF1-E5C905590E7B}" destId="{979F0FFB-1AD0-4C0E-8C85-DEC7DB4A5EF3}" srcOrd="0" destOrd="0" presId="urn:microsoft.com/office/officeart/2005/8/layout/hList1"/>
    <dgm:cxn modelId="{2688C77B-D927-4DD0-A528-5FAA407562CE}" srcId="{F6E1968E-015D-4027-8FFA-A268109F0EFF}" destId="{86D4E242-7868-4D74-AAF1-E5C905590E7B}" srcOrd="1" destOrd="0" parTransId="{54188B9F-6649-4DFD-86CF-3B6F10CEB38D}" sibTransId="{C95BA956-449F-42FF-9EE2-8E5B1BAD770C}"/>
    <dgm:cxn modelId="{694F2B84-63CD-4FBD-A3F5-578129EE07F4}" srcId="{86D4E242-7868-4D74-AAF1-E5C905590E7B}" destId="{6EA0D788-6F18-4581-AAAF-EF9692112F65}" srcOrd="0" destOrd="0" parTransId="{AF91A900-4C1C-46BF-9815-75A24EBBC593}" sibTransId="{8F9C4FB5-FAC6-4097-8541-6D3FAFF5554F}"/>
    <dgm:cxn modelId="{53496A89-1554-4AEB-A8A7-EB7A5566465A}" type="presOf" srcId="{4A11DB39-9DDE-4C7C-8298-749FC5D6C3DF}" destId="{8CB20515-8CB6-400C-8BB4-7087E69C5BE7}" srcOrd="0" destOrd="0" presId="urn:microsoft.com/office/officeart/2005/8/layout/hList1"/>
    <dgm:cxn modelId="{A680C693-2CDD-4B8A-8527-A24ED5432CEE}" srcId="{8CFC59A1-D3D2-4EA5-8D86-09CB1EE75984}" destId="{C3DC595B-6329-44E0-91D5-7BB3182AD78F}" srcOrd="2" destOrd="0" parTransId="{C79321B6-8F22-465D-AFA2-B7CA3A66CB88}" sibTransId="{8BA59608-4199-4BD4-B5F6-C10B38FC2F6B}"/>
    <dgm:cxn modelId="{1D479F99-09D2-4851-BAD2-751CDCF2AFC6}" srcId="{8CFC59A1-D3D2-4EA5-8D86-09CB1EE75984}" destId="{48DCD4E8-9EEA-4FD1-841A-61D24580C76F}" srcOrd="1" destOrd="0" parTransId="{3406A3BB-5331-4762-B99D-AD3A4D00B167}" sibTransId="{512FE2E2-CF07-4275-85BD-46C8D61B097E}"/>
    <dgm:cxn modelId="{577BA8A2-6FF5-4DAB-A682-5EFA13991A0B}" type="presOf" srcId="{48DCD4E8-9EEA-4FD1-841A-61D24580C76F}" destId="{8CB20515-8CB6-400C-8BB4-7087E69C5BE7}" srcOrd="0" destOrd="1" presId="urn:microsoft.com/office/officeart/2005/8/layout/hList1"/>
    <dgm:cxn modelId="{1AD4F9A2-3914-4839-9430-0EDCA02AAD5B}" srcId="{6EA0D788-6F18-4581-AAAF-EF9692112F65}" destId="{D2D3637B-B75B-49B5-9ABC-DEB2FBDE4FEF}" srcOrd="1" destOrd="0" parTransId="{CA8E4680-69FB-4B2A-AE81-B7C59AF2F50B}" sibTransId="{DB875742-D3A3-45FD-A9F8-3837DC70219B}"/>
    <dgm:cxn modelId="{29CDD3A6-BED8-4C50-889B-DDF1BD3F516B}" type="presOf" srcId="{E9CFD219-5B9D-448B-B477-ECAB251F4500}" destId="{8CB20515-8CB6-400C-8BB4-7087E69C5BE7}" srcOrd="0" destOrd="5" presId="urn:microsoft.com/office/officeart/2005/8/layout/hList1"/>
    <dgm:cxn modelId="{E72D44A9-4E29-4F3D-B0EA-A60F78907657}" type="presOf" srcId="{D2D3637B-B75B-49B5-9ABC-DEB2FBDE4FEF}" destId="{77C86094-1A9A-4266-8A14-176C35EBAE25}" srcOrd="0" destOrd="2" presId="urn:microsoft.com/office/officeart/2005/8/layout/hList1"/>
    <dgm:cxn modelId="{964972BC-7E1D-4D4C-82EE-F3EF63087277}" srcId="{86D4E242-7868-4D74-AAF1-E5C905590E7B}" destId="{EDA09C52-7DAD-4EAD-99BF-3254BE5E45F3}" srcOrd="1" destOrd="0" parTransId="{8973DA11-63DF-4010-9783-95C09DF0172F}" sibTransId="{05C36C07-714B-4519-B4E1-2DF04BD0E086}"/>
    <dgm:cxn modelId="{E9FDB8C5-EB11-467A-A173-962F01350A28}" type="presOf" srcId="{C3DC595B-6329-44E0-91D5-7BB3182AD78F}" destId="{8CB20515-8CB6-400C-8BB4-7087E69C5BE7}" srcOrd="0" destOrd="2" presId="urn:microsoft.com/office/officeart/2005/8/layout/hList1"/>
    <dgm:cxn modelId="{7F9BEED2-E9A6-4A71-B6D7-0D81CCB4B6A3}" srcId="{6EA0D788-6F18-4581-AAAF-EF9692112F65}" destId="{44E30DBF-48B4-4B19-A262-DC0603F597C3}" srcOrd="0" destOrd="0" parTransId="{0630DC91-DD2E-4F6C-A9A9-DDC2D774E1C4}" sibTransId="{0295AFF8-4DFE-4E6D-B52F-E3E7F7313C7E}"/>
    <dgm:cxn modelId="{64FE00D5-ABD3-4AB9-991F-49DC2B660179}" srcId="{6EA0D788-6F18-4581-AAAF-EF9692112F65}" destId="{B3866B6C-7DED-41DA-8CE0-8A9C66AA7793}" srcOrd="2" destOrd="0" parTransId="{D245AACD-FCF3-4B63-B154-8B30DABE3E03}" sibTransId="{4A7AC85F-097A-4082-BD75-88EDDE29FD16}"/>
    <dgm:cxn modelId="{CD3F56D7-F7F4-40BC-9F9E-56FDF8583004}" type="presOf" srcId="{EDA09C52-7DAD-4EAD-99BF-3254BE5E45F3}" destId="{77C86094-1A9A-4266-8A14-176C35EBAE25}" srcOrd="0" destOrd="7" presId="urn:microsoft.com/office/officeart/2005/8/layout/hList1"/>
    <dgm:cxn modelId="{4036DFD7-9B17-4DF1-8BEC-EBC753298CB9}" type="presOf" srcId="{8CFC59A1-D3D2-4EA5-8D86-09CB1EE75984}" destId="{1B8E7952-9F23-4B84-8412-B8EDE9CA4360}" srcOrd="0" destOrd="0" presId="urn:microsoft.com/office/officeart/2005/8/layout/hList1"/>
    <dgm:cxn modelId="{F65111DC-AB34-4368-846F-C1BA58792D3D}" type="presOf" srcId="{BEA4CDB4-F25D-4078-8208-8D123DC9DB4A}" destId="{8CB20515-8CB6-400C-8BB4-7087E69C5BE7}" srcOrd="0" destOrd="6" presId="urn:microsoft.com/office/officeart/2005/8/layout/hList1"/>
    <dgm:cxn modelId="{14AFBBE1-1489-4789-AD0E-533F98391E69}" type="presOf" srcId="{F334F398-2009-4F3F-A419-050E0EAC57B2}" destId="{8CB20515-8CB6-400C-8BB4-7087E69C5BE7}" srcOrd="0" destOrd="3" presId="urn:microsoft.com/office/officeart/2005/8/layout/hList1"/>
    <dgm:cxn modelId="{168972E9-6FDB-4BA7-8289-7E91FDCB26EF}" srcId="{8CFC59A1-D3D2-4EA5-8D86-09CB1EE75984}" destId="{A063612A-6532-436F-8932-E750235ABD0D}" srcOrd="4" destOrd="0" parTransId="{4FE77B19-5081-496B-B4F3-CD2B55BDC1CC}" sibTransId="{8E43F470-4365-4D78-A288-9E306823ADD2}"/>
    <dgm:cxn modelId="{CDEED5F7-ABEE-4B5A-8C99-77EC7CB0E290}" type="presOf" srcId="{03955569-F6AB-40B9-A523-6366BAA99F41}" destId="{77C86094-1A9A-4266-8A14-176C35EBAE25}" srcOrd="0" destOrd="5" presId="urn:microsoft.com/office/officeart/2005/8/layout/hList1"/>
    <dgm:cxn modelId="{2F9A3FFB-80D0-4450-9C77-313081985910}" srcId="{F6E1968E-015D-4027-8FFA-A268109F0EFF}" destId="{8CFC59A1-D3D2-4EA5-8D86-09CB1EE75984}" srcOrd="0" destOrd="0" parTransId="{668249E0-9B85-4CD0-B9C8-97DF1C4F3E6E}" sibTransId="{A1232920-347E-47AC-9939-9A54C935727D}"/>
    <dgm:cxn modelId="{52647438-27CB-42C1-A5C6-A1DA75908667}" type="presParOf" srcId="{44B08307-177E-4B51-ABB2-4F8E44F39962}" destId="{544B9CD4-EF73-4697-AB11-4209739E2415}" srcOrd="0" destOrd="0" presId="urn:microsoft.com/office/officeart/2005/8/layout/hList1"/>
    <dgm:cxn modelId="{11D2EE73-E31C-4A2D-B7A7-DE3E9B814428}" type="presParOf" srcId="{544B9CD4-EF73-4697-AB11-4209739E2415}" destId="{1B8E7952-9F23-4B84-8412-B8EDE9CA4360}" srcOrd="0" destOrd="0" presId="urn:microsoft.com/office/officeart/2005/8/layout/hList1"/>
    <dgm:cxn modelId="{C588F7B6-3D9C-4DD1-89FD-CE1F74B54F58}" type="presParOf" srcId="{544B9CD4-EF73-4697-AB11-4209739E2415}" destId="{8CB20515-8CB6-400C-8BB4-7087E69C5BE7}" srcOrd="1" destOrd="0" presId="urn:microsoft.com/office/officeart/2005/8/layout/hList1"/>
    <dgm:cxn modelId="{54E96CAE-09AE-45A3-821D-A8FE962ADCA9}" type="presParOf" srcId="{44B08307-177E-4B51-ABB2-4F8E44F39962}" destId="{B1CE0BD2-4713-4E95-AF25-FD1E0225DBEB}" srcOrd="1" destOrd="0" presId="urn:microsoft.com/office/officeart/2005/8/layout/hList1"/>
    <dgm:cxn modelId="{6B78A4BC-7998-4FE6-8FD4-77B3D69A8FD0}" type="presParOf" srcId="{44B08307-177E-4B51-ABB2-4F8E44F39962}" destId="{9CF8B577-3771-4323-A0B0-97C8A5838870}" srcOrd="2" destOrd="0" presId="urn:microsoft.com/office/officeart/2005/8/layout/hList1"/>
    <dgm:cxn modelId="{2DB8C777-BA4F-4F1F-B748-B479D9E3CE0E}" type="presParOf" srcId="{9CF8B577-3771-4323-A0B0-97C8A5838870}" destId="{979F0FFB-1AD0-4C0E-8C85-DEC7DB4A5EF3}" srcOrd="0" destOrd="0" presId="urn:microsoft.com/office/officeart/2005/8/layout/hList1"/>
    <dgm:cxn modelId="{770D3217-6108-4C8D-89AE-3C46C5489AC7}" type="presParOf" srcId="{9CF8B577-3771-4323-A0B0-97C8A5838870}" destId="{77C86094-1A9A-4266-8A14-176C35EBAE2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E1968E-015D-4027-8FFA-A268109F0EFF}"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en-US"/>
        </a:p>
      </dgm:t>
    </dgm:pt>
    <dgm:pt modelId="{8CFC59A1-D3D2-4EA5-8D86-09CB1EE75984}">
      <dgm:prSet phldrT="[Text]"/>
      <dgm:spPr/>
      <dgm:t>
        <a:bodyPr/>
        <a:lstStyle/>
        <a:p>
          <a:r>
            <a:rPr lang="en-US" dirty="0"/>
            <a:t>Examples of Chemical Hazards</a:t>
          </a:r>
        </a:p>
      </dgm:t>
    </dgm:pt>
    <dgm:pt modelId="{668249E0-9B85-4CD0-B9C8-97DF1C4F3E6E}" type="parTrans" cxnId="{2F9A3FFB-80D0-4450-9C77-313081985910}">
      <dgm:prSet/>
      <dgm:spPr/>
      <dgm:t>
        <a:bodyPr/>
        <a:lstStyle/>
        <a:p>
          <a:endParaRPr lang="en-US"/>
        </a:p>
      </dgm:t>
    </dgm:pt>
    <dgm:pt modelId="{A1232920-347E-47AC-9939-9A54C935727D}" type="sibTrans" cxnId="{2F9A3FFB-80D0-4450-9C77-313081985910}">
      <dgm:prSet/>
      <dgm:spPr/>
      <dgm:t>
        <a:bodyPr/>
        <a:lstStyle/>
        <a:p>
          <a:endParaRPr lang="en-US"/>
        </a:p>
      </dgm:t>
    </dgm:pt>
    <dgm:pt modelId="{4A11DB39-9DDE-4C7C-8298-749FC5D6C3DF}">
      <dgm:prSet phldrT="[Text]"/>
      <dgm:spPr/>
      <dgm:t>
        <a:bodyPr/>
        <a:lstStyle/>
        <a:p>
          <a:r>
            <a:rPr lang="en-US" dirty="0"/>
            <a:t>Cleaning products</a:t>
          </a:r>
        </a:p>
      </dgm:t>
    </dgm:pt>
    <dgm:pt modelId="{F5755958-11E7-465D-9BE7-61D4AB8400A6}" type="parTrans" cxnId="{B7441F1F-5228-485C-A7FB-ED0A7ED3B2ED}">
      <dgm:prSet/>
      <dgm:spPr/>
      <dgm:t>
        <a:bodyPr/>
        <a:lstStyle/>
        <a:p>
          <a:endParaRPr lang="en-US"/>
        </a:p>
      </dgm:t>
    </dgm:pt>
    <dgm:pt modelId="{9D7B18CD-36E7-435C-8092-27670FF6DD36}" type="sibTrans" cxnId="{B7441F1F-5228-485C-A7FB-ED0A7ED3B2ED}">
      <dgm:prSet/>
      <dgm:spPr/>
      <dgm:t>
        <a:bodyPr/>
        <a:lstStyle/>
        <a:p>
          <a:endParaRPr lang="en-US"/>
        </a:p>
      </dgm:t>
    </dgm:pt>
    <dgm:pt modelId="{86D4E242-7868-4D74-AAF1-E5C905590E7B}">
      <dgm:prSet phldrT="[Text]"/>
      <dgm:spPr/>
      <dgm:t>
        <a:bodyPr/>
        <a:lstStyle/>
        <a:p>
          <a:r>
            <a:rPr lang="en-US" dirty="0"/>
            <a:t>Related Health and Safety Concerns</a:t>
          </a:r>
        </a:p>
      </dgm:t>
    </dgm:pt>
    <dgm:pt modelId="{54188B9F-6649-4DFD-86CF-3B6F10CEB38D}" type="parTrans" cxnId="{2688C77B-D927-4DD0-A528-5FAA407562CE}">
      <dgm:prSet/>
      <dgm:spPr/>
      <dgm:t>
        <a:bodyPr/>
        <a:lstStyle/>
        <a:p>
          <a:endParaRPr lang="en-US"/>
        </a:p>
      </dgm:t>
    </dgm:pt>
    <dgm:pt modelId="{C95BA956-449F-42FF-9EE2-8E5B1BAD770C}" type="sibTrans" cxnId="{2688C77B-D927-4DD0-A528-5FAA407562CE}">
      <dgm:prSet/>
      <dgm:spPr/>
      <dgm:t>
        <a:bodyPr/>
        <a:lstStyle/>
        <a:p>
          <a:endParaRPr lang="en-US"/>
        </a:p>
      </dgm:t>
    </dgm:pt>
    <dgm:pt modelId="{C50465C9-9E97-48DA-970D-7389CDECDC31}">
      <dgm:prSet phldrT="[Text]" custT="1"/>
      <dgm:spPr/>
      <dgm:t>
        <a:bodyPr/>
        <a:lstStyle/>
        <a:p>
          <a:r>
            <a:rPr lang="en-US" sz="2800" dirty="0"/>
            <a:t>Irritation of skin, eyes, mucous membranes</a:t>
          </a:r>
        </a:p>
      </dgm:t>
    </dgm:pt>
    <dgm:pt modelId="{56248230-5D89-4975-8DEC-0B819E9E2FC1}" type="parTrans" cxnId="{E0F483DD-3A0F-4F6E-BEC3-9CE2453717E1}">
      <dgm:prSet/>
      <dgm:spPr/>
      <dgm:t>
        <a:bodyPr/>
        <a:lstStyle/>
        <a:p>
          <a:endParaRPr lang="en-US"/>
        </a:p>
      </dgm:t>
    </dgm:pt>
    <dgm:pt modelId="{54B99FC5-28F1-4E4E-B60A-09C0DFA7B01C}" type="sibTrans" cxnId="{E0F483DD-3A0F-4F6E-BEC3-9CE2453717E1}">
      <dgm:prSet/>
      <dgm:spPr/>
      <dgm:t>
        <a:bodyPr/>
        <a:lstStyle/>
        <a:p>
          <a:endParaRPr lang="en-US"/>
        </a:p>
      </dgm:t>
    </dgm:pt>
    <dgm:pt modelId="{EDA09C52-7DAD-4EAD-99BF-3254BE5E45F3}">
      <dgm:prSet phldrT="[Text]"/>
      <dgm:spPr/>
      <dgm:t>
        <a:bodyPr/>
        <a:lstStyle/>
        <a:p>
          <a:endParaRPr lang="en-US" sz="2800" dirty="0"/>
        </a:p>
      </dgm:t>
    </dgm:pt>
    <dgm:pt modelId="{8973DA11-63DF-4010-9783-95C09DF0172F}" type="parTrans" cxnId="{964972BC-7E1D-4D4C-82EE-F3EF63087277}">
      <dgm:prSet/>
      <dgm:spPr/>
      <dgm:t>
        <a:bodyPr/>
        <a:lstStyle/>
        <a:p>
          <a:endParaRPr lang="en-US"/>
        </a:p>
      </dgm:t>
    </dgm:pt>
    <dgm:pt modelId="{05C36C07-714B-4519-B4E1-2DF04BD0E086}" type="sibTrans" cxnId="{964972BC-7E1D-4D4C-82EE-F3EF63087277}">
      <dgm:prSet/>
      <dgm:spPr/>
      <dgm:t>
        <a:bodyPr/>
        <a:lstStyle/>
        <a:p>
          <a:endParaRPr lang="en-US"/>
        </a:p>
      </dgm:t>
    </dgm:pt>
    <dgm:pt modelId="{9816B5B5-D96A-4AAE-A67D-91924BD820A1}">
      <dgm:prSet phldrT="[Text]" custT="1"/>
      <dgm:spPr/>
      <dgm:t>
        <a:bodyPr/>
        <a:lstStyle/>
        <a:p>
          <a:r>
            <a:rPr lang="en-US" sz="2800" dirty="0"/>
            <a:t>Sensitization</a:t>
          </a:r>
        </a:p>
      </dgm:t>
    </dgm:pt>
    <dgm:pt modelId="{227F16C7-8451-460A-B8DB-C8226B98022C}" type="parTrans" cxnId="{8D4E3A5A-4073-4889-A974-8B2E4538BB82}">
      <dgm:prSet/>
      <dgm:spPr/>
      <dgm:t>
        <a:bodyPr/>
        <a:lstStyle/>
        <a:p>
          <a:endParaRPr lang="en-US"/>
        </a:p>
      </dgm:t>
    </dgm:pt>
    <dgm:pt modelId="{9751697C-CB1A-45A3-8062-48CD6E2B37FE}" type="sibTrans" cxnId="{8D4E3A5A-4073-4889-A974-8B2E4538BB82}">
      <dgm:prSet/>
      <dgm:spPr/>
      <dgm:t>
        <a:bodyPr/>
        <a:lstStyle/>
        <a:p>
          <a:endParaRPr lang="en-US"/>
        </a:p>
      </dgm:t>
    </dgm:pt>
    <dgm:pt modelId="{8ACDDBCB-0CA2-4AC7-935A-0C8EF06E6587}">
      <dgm:prSet phldrT="[Text]" custT="1"/>
      <dgm:spPr/>
      <dgm:t>
        <a:bodyPr/>
        <a:lstStyle/>
        <a:p>
          <a:r>
            <a:rPr lang="en-US" sz="2800" dirty="0"/>
            <a:t>Contact dermatitis</a:t>
          </a:r>
        </a:p>
      </dgm:t>
    </dgm:pt>
    <dgm:pt modelId="{EE2F96A4-63A0-463F-A3F4-B92CDFCE800D}" type="parTrans" cxnId="{A9DE2B52-3A5E-43C1-A981-A6B04CC6412B}">
      <dgm:prSet/>
      <dgm:spPr/>
      <dgm:t>
        <a:bodyPr/>
        <a:lstStyle/>
        <a:p>
          <a:endParaRPr lang="en-US"/>
        </a:p>
      </dgm:t>
    </dgm:pt>
    <dgm:pt modelId="{4790D1EF-4C39-4F0E-B761-2BFCB0F26D86}" type="sibTrans" cxnId="{A9DE2B52-3A5E-43C1-A981-A6B04CC6412B}">
      <dgm:prSet/>
      <dgm:spPr/>
      <dgm:t>
        <a:bodyPr/>
        <a:lstStyle/>
        <a:p>
          <a:endParaRPr lang="en-US"/>
        </a:p>
      </dgm:t>
    </dgm:pt>
    <dgm:pt modelId="{2AFF9AA3-C3D9-4815-AB9F-F6E941C5F3A1}">
      <dgm:prSet phldrT="[Text]" custT="1"/>
      <dgm:spPr/>
      <dgm:t>
        <a:bodyPr/>
        <a:lstStyle/>
        <a:p>
          <a:r>
            <a:rPr lang="en-US" sz="2800" dirty="0"/>
            <a:t>Respiratory symptoms</a:t>
          </a:r>
        </a:p>
      </dgm:t>
    </dgm:pt>
    <dgm:pt modelId="{75AF0655-EEE7-4FDA-97CC-FEA8CFC562B3}" type="parTrans" cxnId="{AE2C56D6-5EB4-4A27-85AB-E8495F13F0C0}">
      <dgm:prSet/>
      <dgm:spPr/>
      <dgm:t>
        <a:bodyPr/>
        <a:lstStyle/>
        <a:p>
          <a:endParaRPr lang="en-US"/>
        </a:p>
      </dgm:t>
    </dgm:pt>
    <dgm:pt modelId="{8FDF16E4-77DF-45EE-89AF-03BE6A3CBB66}" type="sibTrans" cxnId="{AE2C56D6-5EB4-4A27-85AB-E8495F13F0C0}">
      <dgm:prSet/>
      <dgm:spPr/>
      <dgm:t>
        <a:bodyPr/>
        <a:lstStyle/>
        <a:p>
          <a:endParaRPr lang="en-US"/>
        </a:p>
      </dgm:t>
    </dgm:pt>
    <dgm:pt modelId="{1638DA0B-1086-45EA-9F2A-71C318501139}">
      <dgm:prSet phldrT="[Text]"/>
      <dgm:spPr/>
      <dgm:t>
        <a:bodyPr/>
        <a:lstStyle/>
        <a:p>
          <a:r>
            <a:rPr lang="en-US" dirty="0"/>
            <a:t>Perfumes, scents</a:t>
          </a:r>
        </a:p>
      </dgm:t>
    </dgm:pt>
    <dgm:pt modelId="{16BC838F-356C-4943-930A-7BC73C6483D1}" type="parTrans" cxnId="{0854459D-005E-4C34-9BE7-AC37F854BA1B}">
      <dgm:prSet/>
      <dgm:spPr/>
      <dgm:t>
        <a:bodyPr/>
        <a:lstStyle/>
        <a:p>
          <a:endParaRPr lang="en-US"/>
        </a:p>
      </dgm:t>
    </dgm:pt>
    <dgm:pt modelId="{32CCDE41-231F-4C8D-8676-CE4B5DB77BDF}" type="sibTrans" cxnId="{0854459D-005E-4C34-9BE7-AC37F854BA1B}">
      <dgm:prSet/>
      <dgm:spPr/>
      <dgm:t>
        <a:bodyPr/>
        <a:lstStyle/>
        <a:p>
          <a:endParaRPr lang="en-US"/>
        </a:p>
      </dgm:t>
    </dgm:pt>
    <dgm:pt modelId="{CF77C669-71F6-4D5E-8AC5-B796108471D4}">
      <dgm:prSet phldrT="[Text]"/>
      <dgm:spPr/>
      <dgm:t>
        <a:bodyPr/>
        <a:lstStyle/>
        <a:p>
          <a:r>
            <a:rPr lang="en-US" dirty="0"/>
            <a:t>Photocopier toner</a:t>
          </a:r>
        </a:p>
      </dgm:t>
    </dgm:pt>
    <dgm:pt modelId="{A2E65E97-9525-41F8-988A-3B0392C02AC8}" type="parTrans" cxnId="{6FA50FB0-DB6E-4C12-96D1-3F648CBAE0A1}">
      <dgm:prSet/>
      <dgm:spPr/>
      <dgm:t>
        <a:bodyPr/>
        <a:lstStyle/>
        <a:p>
          <a:endParaRPr lang="en-US"/>
        </a:p>
      </dgm:t>
    </dgm:pt>
    <dgm:pt modelId="{6448ECFD-EB3C-4104-A22F-BE256D97731F}" type="sibTrans" cxnId="{6FA50FB0-DB6E-4C12-96D1-3F648CBAE0A1}">
      <dgm:prSet/>
      <dgm:spPr/>
      <dgm:t>
        <a:bodyPr/>
        <a:lstStyle/>
        <a:p>
          <a:endParaRPr lang="en-US"/>
        </a:p>
      </dgm:t>
    </dgm:pt>
    <dgm:pt modelId="{F46C49E2-CD47-4F7B-9DFD-A0EBBC518F30}">
      <dgm:prSet phldrT="[Text]"/>
      <dgm:spPr/>
      <dgm:t>
        <a:bodyPr/>
        <a:lstStyle/>
        <a:p>
          <a:r>
            <a:rPr lang="en-US" dirty="0"/>
            <a:t>Pesticides</a:t>
          </a:r>
        </a:p>
      </dgm:t>
    </dgm:pt>
    <dgm:pt modelId="{FEC1B69F-4874-4BA0-85F9-15FBF5E2226A}" type="parTrans" cxnId="{08E69B49-F7B6-4248-9B2C-F28593C01A35}">
      <dgm:prSet/>
      <dgm:spPr/>
      <dgm:t>
        <a:bodyPr/>
        <a:lstStyle/>
        <a:p>
          <a:endParaRPr lang="en-US"/>
        </a:p>
      </dgm:t>
    </dgm:pt>
    <dgm:pt modelId="{284D9FC8-6C0F-46F9-99F5-40048ECAD8ED}" type="sibTrans" cxnId="{08E69B49-F7B6-4248-9B2C-F28593C01A35}">
      <dgm:prSet/>
      <dgm:spPr/>
      <dgm:t>
        <a:bodyPr/>
        <a:lstStyle/>
        <a:p>
          <a:endParaRPr lang="en-US"/>
        </a:p>
      </dgm:t>
    </dgm:pt>
    <dgm:pt modelId="{44B08307-177E-4B51-ABB2-4F8E44F39962}" type="pres">
      <dgm:prSet presAssocID="{F6E1968E-015D-4027-8FFA-A268109F0EFF}" presName="Name0" presStyleCnt="0">
        <dgm:presLayoutVars>
          <dgm:dir/>
          <dgm:animLvl val="lvl"/>
          <dgm:resizeHandles val="exact"/>
        </dgm:presLayoutVars>
      </dgm:prSet>
      <dgm:spPr/>
    </dgm:pt>
    <dgm:pt modelId="{544B9CD4-EF73-4697-AB11-4209739E2415}" type="pres">
      <dgm:prSet presAssocID="{8CFC59A1-D3D2-4EA5-8D86-09CB1EE75984}" presName="composite" presStyleCnt="0"/>
      <dgm:spPr/>
    </dgm:pt>
    <dgm:pt modelId="{1B8E7952-9F23-4B84-8412-B8EDE9CA4360}" type="pres">
      <dgm:prSet presAssocID="{8CFC59A1-D3D2-4EA5-8D86-09CB1EE75984}" presName="parTx" presStyleLbl="alignNode1" presStyleIdx="0" presStyleCnt="2" custLinFactNeighborX="-1" custLinFactNeighborY="5670">
        <dgm:presLayoutVars>
          <dgm:chMax val="0"/>
          <dgm:chPref val="0"/>
          <dgm:bulletEnabled val="1"/>
        </dgm:presLayoutVars>
      </dgm:prSet>
      <dgm:spPr/>
    </dgm:pt>
    <dgm:pt modelId="{8CB20515-8CB6-400C-8BB4-7087E69C5BE7}" type="pres">
      <dgm:prSet presAssocID="{8CFC59A1-D3D2-4EA5-8D86-09CB1EE75984}" presName="desTx" presStyleLbl="alignAccFollowNode1" presStyleIdx="0" presStyleCnt="2">
        <dgm:presLayoutVars>
          <dgm:bulletEnabled val="1"/>
        </dgm:presLayoutVars>
      </dgm:prSet>
      <dgm:spPr/>
    </dgm:pt>
    <dgm:pt modelId="{B1CE0BD2-4713-4E95-AF25-FD1E0225DBEB}" type="pres">
      <dgm:prSet presAssocID="{A1232920-347E-47AC-9939-9A54C935727D}" presName="space" presStyleCnt="0"/>
      <dgm:spPr/>
    </dgm:pt>
    <dgm:pt modelId="{9CF8B577-3771-4323-A0B0-97C8A5838870}" type="pres">
      <dgm:prSet presAssocID="{86D4E242-7868-4D74-AAF1-E5C905590E7B}" presName="composite" presStyleCnt="0"/>
      <dgm:spPr/>
    </dgm:pt>
    <dgm:pt modelId="{979F0FFB-1AD0-4C0E-8C85-DEC7DB4A5EF3}" type="pres">
      <dgm:prSet presAssocID="{86D4E242-7868-4D74-AAF1-E5C905590E7B}" presName="parTx" presStyleLbl="alignNode1" presStyleIdx="1" presStyleCnt="2">
        <dgm:presLayoutVars>
          <dgm:chMax val="0"/>
          <dgm:chPref val="0"/>
          <dgm:bulletEnabled val="1"/>
        </dgm:presLayoutVars>
      </dgm:prSet>
      <dgm:spPr/>
    </dgm:pt>
    <dgm:pt modelId="{77C86094-1A9A-4266-8A14-176C35EBAE25}" type="pres">
      <dgm:prSet presAssocID="{86D4E242-7868-4D74-AAF1-E5C905590E7B}" presName="desTx" presStyleLbl="alignAccFollowNode1" presStyleIdx="1" presStyleCnt="2">
        <dgm:presLayoutVars>
          <dgm:bulletEnabled val="1"/>
        </dgm:presLayoutVars>
      </dgm:prSet>
      <dgm:spPr/>
    </dgm:pt>
  </dgm:ptLst>
  <dgm:cxnLst>
    <dgm:cxn modelId="{6CF92D10-C55F-416F-B160-2D8116E104AF}" type="presOf" srcId="{CF77C669-71F6-4D5E-8AC5-B796108471D4}" destId="{8CB20515-8CB6-400C-8BB4-7087E69C5BE7}" srcOrd="0" destOrd="1" presId="urn:microsoft.com/office/officeart/2005/8/layout/hList1"/>
    <dgm:cxn modelId="{7CE3741A-EB06-4C42-A468-6AE8CA5C1DE7}" type="presOf" srcId="{1638DA0B-1086-45EA-9F2A-71C318501139}" destId="{8CB20515-8CB6-400C-8BB4-7087E69C5BE7}" srcOrd="0" destOrd="3" presId="urn:microsoft.com/office/officeart/2005/8/layout/hList1"/>
    <dgm:cxn modelId="{B7441F1F-5228-485C-A7FB-ED0A7ED3B2ED}" srcId="{8CFC59A1-D3D2-4EA5-8D86-09CB1EE75984}" destId="{4A11DB39-9DDE-4C7C-8298-749FC5D6C3DF}" srcOrd="0" destOrd="0" parTransId="{F5755958-11E7-465D-9BE7-61D4AB8400A6}" sibTransId="{9D7B18CD-36E7-435C-8092-27670FF6DD36}"/>
    <dgm:cxn modelId="{99988E2E-AE76-4350-BB0C-50F806478332}" type="presOf" srcId="{F46C49E2-CD47-4F7B-9DFD-A0EBBC518F30}" destId="{8CB20515-8CB6-400C-8BB4-7087E69C5BE7}" srcOrd="0" destOrd="2" presId="urn:microsoft.com/office/officeart/2005/8/layout/hList1"/>
    <dgm:cxn modelId="{08E69B49-F7B6-4248-9B2C-F28593C01A35}" srcId="{8CFC59A1-D3D2-4EA5-8D86-09CB1EE75984}" destId="{F46C49E2-CD47-4F7B-9DFD-A0EBBC518F30}" srcOrd="2" destOrd="0" parTransId="{FEC1B69F-4874-4BA0-85F9-15FBF5E2226A}" sibTransId="{284D9FC8-6C0F-46F9-99F5-40048ECAD8ED}"/>
    <dgm:cxn modelId="{E381A069-F86E-4425-A4BB-E72B32CC8DAD}" type="presOf" srcId="{F6E1968E-015D-4027-8FFA-A268109F0EFF}" destId="{44B08307-177E-4B51-ABB2-4F8E44F39962}" srcOrd="0" destOrd="0" presId="urn:microsoft.com/office/officeart/2005/8/layout/hList1"/>
    <dgm:cxn modelId="{A9DE2B52-3A5E-43C1-A981-A6B04CC6412B}" srcId="{86D4E242-7868-4D74-AAF1-E5C905590E7B}" destId="{8ACDDBCB-0CA2-4AC7-935A-0C8EF06E6587}" srcOrd="2" destOrd="0" parTransId="{EE2F96A4-63A0-463F-A3F4-B92CDFCE800D}" sibTransId="{4790D1EF-4C39-4F0E-B761-2BFCB0F26D86}"/>
    <dgm:cxn modelId="{60A7ED52-A658-45C6-A833-4FC6355FB300}" type="presOf" srcId="{9816B5B5-D96A-4AAE-A67D-91924BD820A1}" destId="{77C86094-1A9A-4266-8A14-176C35EBAE25}" srcOrd="0" destOrd="1" presId="urn:microsoft.com/office/officeart/2005/8/layout/hList1"/>
    <dgm:cxn modelId="{BF923058-96C8-4813-8155-C7F511B5739F}" type="presOf" srcId="{86D4E242-7868-4D74-AAF1-E5C905590E7B}" destId="{979F0FFB-1AD0-4C0E-8C85-DEC7DB4A5EF3}" srcOrd="0" destOrd="0" presId="urn:microsoft.com/office/officeart/2005/8/layout/hList1"/>
    <dgm:cxn modelId="{8D4E3A5A-4073-4889-A974-8B2E4538BB82}" srcId="{86D4E242-7868-4D74-AAF1-E5C905590E7B}" destId="{9816B5B5-D96A-4AAE-A67D-91924BD820A1}" srcOrd="1" destOrd="0" parTransId="{227F16C7-8451-460A-B8DB-C8226B98022C}" sibTransId="{9751697C-CB1A-45A3-8062-48CD6E2B37FE}"/>
    <dgm:cxn modelId="{2688C77B-D927-4DD0-A528-5FAA407562CE}" srcId="{F6E1968E-015D-4027-8FFA-A268109F0EFF}" destId="{86D4E242-7868-4D74-AAF1-E5C905590E7B}" srcOrd="1" destOrd="0" parTransId="{54188B9F-6649-4DFD-86CF-3B6F10CEB38D}" sibTransId="{C95BA956-449F-42FF-9EE2-8E5B1BAD770C}"/>
    <dgm:cxn modelId="{22BD1B80-7B1B-410A-885A-C8C78198CA26}" type="presOf" srcId="{C50465C9-9E97-48DA-970D-7389CDECDC31}" destId="{77C86094-1A9A-4266-8A14-176C35EBAE25}" srcOrd="0" destOrd="0" presId="urn:microsoft.com/office/officeart/2005/8/layout/hList1"/>
    <dgm:cxn modelId="{53496A89-1554-4AEB-A8A7-EB7A5566465A}" type="presOf" srcId="{4A11DB39-9DDE-4C7C-8298-749FC5D6C3DF}" destId="{8CB20515-8CB6-400C-8BB4-7087E69C5BE7}" srcOrd="0" destOrd="0" presId="urn:microsoft.com/office/officeart/2005/8/layout/hList1"/>
    <dgm:cxn modelId="{70159C99-5C2A-48FF-A0DC-D35086EAE562}" type="presOf" srcId="{2AFF9AA3-C3D9-4815-AB9F-F6E941C5F3A1}" destId="{77C86094-1A9A-4266-8A14-176C35EBAE25}" srcOrd="0" destOrd="3" presId="urn:microsoft.com/office/officeart/2005/8/layout/hList1"/>
    <dgm:cxn modelId="{0854459D-005E-4C34-9BE7-AC37F854BA1B}" srcId="{8CFC59A1-D3D2-4EA5-8D86-09CB1EE75984}" destId="{1638DA0B-1086-45EA-9F2A-71C318501139}" srcOrd="3" destOrd="0" parTransId="{16BC838F-356C-4943-930A-7BC73C6483D1}" sibTransId="{32CCDE41-231F-4C8D-8676-CE4B5DB77BDF}"/>
    <dgm:cxn modelId="{6FA50FB0-DB6E-4C12-96D1-3F648CBAE0A1}" srcId="{8CFC59A1-D3D2-4EA5-8D86-09CB1EE75984}" destId="{CF77C669-71F6-4D5E-8AC5-B796108471D4}" srcOrd="1" destOrd="0" parTransId="{A2E65E97-9525-41F8-988A-3B0392C02AC8}" sibTransId="{6448ECFD-EB3C-4104-A22F-BE256D97731F}"/>
    <dgm:cxn modelId="{964972BC-7E1D-4D4C-82EE-F3EF63087277}" srcId="{86D4E242-7868-4D74-AAF1-E5C905590E7B}" destId="{EDA09C52-7DAD-4EAD-99BF-3254BE5E45F3}" srcOrd="4" destOrd="0" parTransId="{8973DA11-63DF-4010-9783-95C09DF0172F}" sibTransId="{05C36C07-714B-4519-B4E1-2DF04BD0E086}"/>
    <dgm:cxn modelId="{AE2C56D6-5EB4-4A27-85AB-E8495F13F0C0}" srcId="{86D4E242-7868-4D74-AAF1-E5C905590E7B}" destId="{2AFF9AA3-C3D9-4815-AB9F-F6E941C5F3A1}" srcOrd="3" destOrd="0" parTransId="{75AF0655-EEE7-4FDA-97CC-FEA8CFC562B3}" sibTransId="{8FDF16E4-77DF-45EE-89AF-03BE6A3CBB66}"/>
    <dgm:cxn modelId="{CD3F56D7-F7F4-40BC-9F9E-56FDF8583004}" type="presOf" srcId="{EDA09C52-7DAD-4EAD-99BF-3254BE5E45F3}" destId="{77C86094-1A9A-4266-8A14-176C35EBAE25}" srcOrd="0" destOrd="4" presId="urn:microsoft.com/office/officeart/2005/8/layout/hList1"/>
    <dgm:cxn modelId="{4036DFD7-9B17-4DF1-8BEC-EBC753298CB9}" type="presOf" srcId="{8CFC59A1-D3D2-4EA5-8D86-09CB1EE75984}" destId="{1B8E7952-9F23-4B84-8412-B8EDE9CA4360}" srcOrd="0" destOrd="0" presId="urn:microsoft.com/office/officeart/2005/8/layout/hList1"/>
    <dgm:cxn modelId="{E0F483DD-3A0F-4F6E-BEC3-9CE2453717E1}" srcId="{86D4E242-7868-4D74-AAF1-E5C905590E7B}" destId="{C50465C9-9E97-48DA-970D-7389CDECDC31}" srcOrd="0" destOrd="0" parTransId="{56248230-5D89-4975-8DEC-0B819E9E2FC1}" sibTransId="{54B99FC5-28F1-4E4E-B60A-09C0DFA7B01C}"/>
    <dgm:cxn modelId="{68E0E6F2-6515-446F-8626-9CF7552A1300}" type="presOf" srcId="{8ACDDBCB-0CA2-4AC7-935A-0C8EF06E6587}" destId="{77C86094-1A9A-4266-8A14-176C35EBAE25}" srcOrd="0" destOrd="2" presId="urn:microsoft.com/office/officeart/2005/8/layout/hList1"/>
    <dgm:cxn modelId="{2F9A3FFB-80D0-4450-9C77-313081985910}" srcId="{F6E1968E-015D-4027-8FFA-A268109F0EFF}" destId="{8CFC59A1-D3D2-4EA5-8D86-09CB1EE75984}" srcOrd="0" destOrd="0" parTransId="{668249E0-9B85-4CD0-B9C8-97DF1C4F3E6E}" sibTransId="{A1232920-347E-47AC-9939-9A54C935727D}"/>
    <dgm:cxn modelId="{52647438-27CB-42C1-A5C6-A1DA75908667}" type="presParOf" srcId="{44B08307-177E-4B51-ABB2-4F8E44F39962}" destId="{544B9CD4-EF73-4697-AB11-4209739E2415}" srcOrd="0" destOrd="0" presId="urn:microsoft.com/office/officeart/2005/8/layout/hList1"/>
    <dgm:cxn modelId="{11D2EE73-E31C-4A2D-B7A7-DE3E9B814428}" type="presParOf" srcId="{544B9CD4-EF73-4697-AB11-4209739E2415}" destId="{1B8E7952-9F23-4B84-8412-B8EDE9CA4360}" srcOrd="0" destOrd="0" presId="urn:microsoft.com/office/officeart/2005/8/layout/hList1"/>
    <dgm:cxn modelId="{C588F7B6-3D9C-4DD1-89FD-CE1F74B54F58}" type="presParOf" srcId="{544B9CD4-EF73-4697-AB11-4209739E2415}" destId="{8CB20515-8CB6-400C-8BB4-7087E69C5BE7}" srcOrd="1" destOrd="0" presId="urn:microsoft.com/office/officeart/2005/8/layout/hList1"/>
    <dgm:cxn modelId="{54E96CAE-09AE-45A3-821D-A8FE962ADCA9}" type="presParOf" srcId="{44B08307-177E-4B51-ABB2-4F8E44F39962}" destId="{B1CE0BD2-4713-4E95-AF25-FD1E0225DBEB}" srcOrd="1" destOrd="0" presId="urn:microsoft.com/office/officeart/2005/8/layout/hList1"/>
    <dgm:cxn modelId="{6B78A4BC-7998-4FE6-8FD4-77B3D69A8FD0}" type="presParOf" srcId="{44B08307-177E-4B51-ABB2-4F8E44F39962}" destId="{9CF8B577-3771-4323-A0B0-97C8A5838870}" srcOrd="2" destOrd="0" presId="urn:microsoft.com/office/officeart/2005/8/layout/hList1"/>
    <dgm:cxn modelId="{2DB8C777-BA4F-4F1F-B748-B479D9E3CE0E}" type="presParOf" srcId="{9CF8B577-3771-4323-A0B0-97C8A5838870}" destId="{979F0FFB-1AD0-4C0E-8C85-DEC7DB4A5EF3}" srcOrd="0" destOrd="0" presId="urn:microsoft.com/office/officeart/2005/8/layout/hList1"/>
    <dgm:cxn modelId="{770D3217-6108-4C8D-89AE-3C46C5489AC7}" type="presParOf" srcId="{9CF8B577-3771-4323-A0B0-97C8A5838870}" destId="{77C86094-1A9A-4266-8A14-176C35EBAE2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E1968E-015D-4027-8FFA-A268109F0EFF}"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n-US"/>
        </a:p>
      </dgm:t>
    </dgm:pt>
    <dgm:pt modelId="{8CFC59A1-D3D2-4EA5-8D86-09CB1EE75984}">
      <dgm:prSet phldrT="[Text]" custT="1"/>
      <dgm:spPr/>
      <dgm:t>
        <a:bodyPr/>
        <a:lstStyle/>
        <a:p>
          <a:r>
            <a:rPr lang="en-US" sz="2800" dirty="0"/>
            <a:t>Examples of Biological Hazards</a:t>
          </a:r>
        </a:p>
      </dgm:t>
    </dgm:pt>
    <dgm:pt modelId="{668249E0-9B85-4CD0-B9C8-97DF1C4F3E6E}" type="parTrans" cxnId="{2F9A3FFB-80D0-4450-9C77-313081985910}">
      <dgm:prSet/>
      <dgm:spPr/>
      <dgm:t>
        <a:bodyPr/>
        <a:lstStyle/>
        <a:p>
          <a:endParaRPr lang="en-US"/>
        </a:p>
      </dgm:t>
    </dgm:pt>
    <dgm:pt modelId="{A1232920-347E-47AC-9939-9A54C935727D}" type="sibTrans" cxnId="{2F9A3FFB-80D0-4450-9C77-313081985910}">
      <dgm:prSet/>
      <dgm:spPr/>
      <dgm:t>
        <a:bodyPr/>
        <a:lstStyle/>
        <a:p>
          <a:endParaRPr lang="en-US"/>
        </a:p>
      </dgm:t>
    </dgm:pt>
    <dgm:pt modelId="{4A11DB39-9DDE-4C7C-8298-749FC5D6C3DF}">
      <dgm:prSet phldrT="[Text]"/>
      <dgm:spPr/>
      <dgm:t>
        <a:bodyPr/>
        <a:lstStyle/>
        <a:p>
          <a:r>
            <a:rPr lang="en-US" dirty="0"/>
            <a:t>Infectious agents (TB, COVID-19) </a:t>
          </a:r>
        </a:p>
      </dgm:t>
    </dgm:pt>
    <dgm:pt modelId="{F5755958-11E7-465D-9BE7-61D4AB8400A6}" type="parTrans" cxnId="{B7441F1F-5228-485C-A7FB-ED0A7ED3B2ED}">
      <dgm:prSet/>
      <dgm:spPr/>
      <dgm:t>
        <a:bodyPr/>
        <a:lstStyle/>
        <a:p>
          <a:endParaRPr lang="en-US"/>
        </a:p>
      </dgm:t>
    </dgm:pt>
    <dgm:pt modelId="{9D7B18CD-36E7-435C-8092-27670FF6DD36}" type="sibTrans" cxnId="{B7441F1F-5228-485C-A7FB-ED0A7ED3B2ED}">
      <dgm:prSet/>
      <dgm:spPr/>
      <dgm:t>
        <a:bodyPr/>
        <a:lstStyle/>
        <a:p>
          <a:endParaRPr lang="en-US"/>
        </a:p>
      </dgm:t>
    </dgm:pt>
    <dgm:pt modelId="{86D4E242-7868-4D74-AAF1-E5C905590E7B}">
      <dgm:prSet phldrT="[Text]" custT="1"/>
      <dgm:spPr/>
      <dgm:t>
        <a:bodyPr/>
        <a:lstStyle/>
        <a:p>
          <a:r>
            <a:rPr lang="en-US" sz="2800" dirty="0"/>
            <a:t>Related Health and Safety Concerns</a:t>
          </a:r>
        </a:p>
      </dgm:t>
    </dgm:pt>
    <dgm:pt modelId="{54188B9F-6649-4DFD-86CF-3B6F10CEB38D}" type="parTrans" cxnId="{2688C77B-D927-4DD0-A528-5FAA407562CE}">
      <dgm:prSet/>
      <dgm:spPr/>
      <dgm:t>
        <a:bodyPr/>
        <a:lstStyle/>
        <a:p>
          <a:endParaRPr lang="en-US"/>
        </a:p>
      </dgm:t>
    </dgm:pt>
    <dgm:pt modelId="{C95BA956-449F-42FF-9EE2-8E5B1BAD770C}" type="sibTrans" cxnId="{2688C77B-D927-4DD0-A528-5FAA407562CE}">
      <dgm:prSet/>
      <dgm:spPr/>
      <dgm:t>
        <a:bodyPr/>
        <a:lstStyle/>
        <a:p>
          <a:endParaRPr lang="en-US"/>
        </a:p>
      </dgm:t>
    </dgm:pt>
    <dgm:pt modelId="{C50465C9-9E97-48DA-970D-7389CDECDC31}">
      <dgm:prSet phldrT="[Text]"/>
      <dgm:spPr/>
      <dgm:t>
        <a:bodyPr/>
        <a:lstStyle/>
        <a:p>
          <a:r>
            <a:rPr lang="en-US" dirty="0"/>
            <a:t>Respiratory illness and disease</a:t>
          </a:r>
        </a:p>
      </dgm:t>
    </dgm:pt>
    <dgm:pt modelId="{56248230-5D89-4975-8DEC-0B819E9E2FC1}" type="parTrans" cxnId="{E0F483DD-3A0F-4F6E-BEC3-9CE2453717E1}">
      <dgm:prSet/>
      <dgm:spPr/>
      <dgm:t>
        <a:bodyPr/>
        <a:lstStyle/>
        <a:p>
          <a:endParaRPr lang="en-US"/>
        </a:p>
      </dgm:t>
    </dgm:pt>
    <dgm:pt modelId="{54B99FC5-28F1-4E4E-B60A-09C0DFA7B01C}" type="sibTrans" cxnId="{E0F483DD-3A0F-4F6E-BEC3-9CE2453717E1}">
      <dgm:prSet/>
      <dgm:spPr/>
      <dgm:t>
        <a:bodyPr/>
        <a:lstStyle/>
        <a:p>
          <a:endParaRPr lang="en-US"/>
        </a:p>
      </dgm:t>
    </dgm:pt>
    <dgm:pt modelId="{EDA09C52-7DAD-4EAD-99BF-3254BE5E45F3}">
      <dgm:prSet phldrT="[Text]"/>
      <dgm:spPr/>
      <dgm:t>
        <a:bodyPr/>
        <a:lstStyle/>
        <a:p>
          <a:endParaRPr lang="en-US" dirty="0"/>
        </a:p>
      </dgm:t>
    </dgm:pt>
    <dgm:pt modelId="{8973DA11-63DF-4010-9783-95C09DF0172F}" type="parTrans" cxnId="{964972BC-7E1D-4D4C-82EE-F3EF63087277}">
      <dgm:prSet/>
      <dgm:spPr/>
      <dgm:t>
        <a:bodyPr/>
        <a:lstStyle/>
        <a:p>
          <a:endParaRPr lang="en-US"/>
        </a:p>
      </dgm:t>
    </dgm:pt>
    <dgm:pt modelId="{05C36C07-714B-4519-B4E1-2DF04BD0E086}" type="sibTrans" cxnId="{964972BC-7E1D-4D4C-82EE-F3EF63087277}">
      <dgm:prSet/>
      <dgm:spPr/>
      <dgm:t>
        <a:bodyPr/>
        <a:lstStyle/>
        <a:p>
          <a:endParaRPr lang="en-US"/>
        </a:p>
      </dgm:t>
    </dgm:pt>
    <dgm:pt modelId="{6D310303-453C-48EB-BCD5-4814BFF5F9AB}">
      <dgm:prSet phldrT="[Text]"/>
      <dgm:spPr/>
      <dgm:t>
        <a:bodyPr/>
        <a:lstStyle/>
        <a:p>
          <a:endParaRPr lang="en-US" dirty="0"/>
        </a:p>
      </dgm:t>
    </dgm:pt>
    <dgm:pt modelId="{EF82C8DA-7BF5-47E6-8FF2-45D1715680F0}" type="parTrans" cxnId="{9ADCE4C0-0ED0-4997-AB3C-24A037D22E7B}">
      <dgm:prSet/>
      <dgm:spPr/>
      <dgm:t>
        <a:bodyPr/>
        <a:lstStyle/>
        <a:p>
          <a:endParaRPr lang="en-US"/>
        </a:p>
      </dgm:t>
    </dgm:pt>
    <dgm:pt modelId="{884410CB-026C-4EDB-8ADA-F58A23D1FF05}" type="sibTrans" cxnId="{9ADCE4C0-0ED0-4997-AB3C-24A037D22E7B}">
      <dgm:prSet/>
      <dgm:spPr/>
      <dgm:t>
        <a:bodyPr/>
        <a:lstStyle/>
        <a:p>
          <a:endParaRPr lang="en-US"/>
        </a:p>
      </dgm:t>
    </dgm:pt>
    <dgm:pt modelId="{2ECDEE18-4F52-40E9-8270-E6DAD2BC510F}">
      <dgm:prSet phldrT="[Text]"/>
      <dgm:spPr/>
      <dgm:t>
        <a:bodyPr/>
        <a:lstStyle/>
        <a:p>
          <a:r>
            <a:rPr lang="en-US" dirty="0"/>
            <a:t>Blood-borne diseases</a:t>
          </a:r>
        </a:p>
      </dgm:t>
    </dgm:pt>
    <dgm:pt modelId="{330F42FE-A20E-484C-A788-F11D309BDD96}" type="parTrans" cxnId="{812E94E2-BE4F-4CAF-9F56-71C6044C1AE2}">
      <dgm:prSet/>
      <dgm:spPr/>
      <dgm:t>
        <a:bodyPr/>
        <a:lstStyle/>
        <a:p>
          <a:endParaRPr lang="en-US"/>
        </a:p>
      </dgm:t>
    </dgm:pt>
    <dgm:pt modelId="{0BFEB0CE-2590-437D-80CF-4F357A37353C}" type="sibTrans" cxnId="{812E94E2-BE4F-4CAF-9F56-71C6044C1AE2}">
      <dgm:prSet/>
      <dgm:spPr/>
      <dgm:t>
        <a:bodyPr/>
        <a:lstStyle/>
        <a:p>
          <a:endParaRPr lang="en-US"/>
        </a:p>
      </dgm:t>
    </dgm:pt>
    <dgm:pt modelId="{C1F88B3B-77EA-444D-BA15-FCC224C51738}">
      <dgm:prSet phldrT="[Text]"/>
      <dgm:spPr/>
      <dgm:t>
        <a:bodyPr/>
        <a:lstStyle/>
        <a:p>
          <a:r>
            <a:rPr lang="en-US" dirty="0"/>
            <a:t>Bacteria (Legionella), molds, fungi</a:t>
          </a:r>
        </a:p>
      </dgm:t>
    </dgm:pt>
    <dgm:pt modelId="{156C3C64-1A2A-4E71-B789-1613B52191EA}" type="parTrans" cxnId="{E5827817-AD25-495C-B811-46CFF8EA3AB3}">
      <dgm:prSet/>
      <dgm:spPr/>
      <dgm:t>
        <a:bodyPr/>
        <a:lstStyle/>
        <a:p>
          <a:endParaRPr lang="en-US"/>
        </a:p>
      </dgm:t>
    </dgm:pt>
    <dgm:pt modelId="{EE01178D-C1E3-4EBB-A943-6898EA739FF8}" type="sibTrans" cxnId="{E5827817-AD25-495C-B811-46CFF8EA3AB3}">
      <dgm:prSet/>
      <dgm:spPr/>
      <dgm:t>
        <a:bodyPr/>
        <a:lstStyle/>
        <a:p>
          <a:endParaRPr lang="en-US"/>
        </a:p>
      </dgm:t>
    </dgm:pt>
    <dgm:pt modelId="{CFC62FD6-F4A6-4322-9AD5-0580ADFD158D}">
      <dgm:prSet phldrT="[Text]"/>
      <dgm:spPr/>
      <dgm:t>
        <a:bodyPr/>
        <a:lstStyle/>
        <a:p>
          <a:r>
            <a:rPr lang="en-US" dirty="0"/>
            <a:t>Bedbugs</a:t>
          </a:r>
        </a:p>
      </dgm:t>
    </dgm:pt>
    <dgm:pt modelId="{1B0FE013-9685-4382-A312-B7376D7F1DA9}" type="parTrans" cxnId="{8C77DA90-2D33-4E88-BCC4-02536A3EA653}">
      <dgm:prSet/>
      <dgm:spPr/>
      <dgm:t>
        <a:bodyPr/>
        <a:lstStyle/>
        <a:p>
          <a:endParaRPr lang="en-US"/>
        </a:p>
      </dgm:t>
    </dgm:pt>
    <dgm:pt modelId="{3A29EF07-2052-4B56-96B4-1BEDCF3B031C}" type="sibTrans" cxnId="{8C77DA90-2D33-4E88-BCC4-02536A3EA653}">
      <dgm:prSet/>
      <dgm:spPr/>
      <dgm:t>
        <a:bodyPr/>
        <a:lstStyle/>
        <a:p>
          <a:endParaRPr lang="en-US"/>
        </a:p>
      </dgm:t>
    </dgm:pt>
    <dgm:pt modelId="{5C5B8278-9B9B-447D-B8B2-2FCBC71D8CCD}">
      <dgm:prSet phldrT="[Text]"/>
      <dgm:spPr/>
      <dgm:t>
        <a:bodyPr/>
        <a:lstStyle/>
        <a:p>
          <a:r>
            <a:rPr lang="en-US" dirty="0"/>
            <a:t>Eye, nose, throat irritation</a:t>
          </a:r>
        </a:p>
      </dgm:t>
    </dgm:pt>
    <dgm:pt modelId="{3405F1E7-24AD-4D28-97B6-846C0BC68046}" type="parTrans" cxnId="{FD3C3C6A-5DAD-4BD2-89EF-49FB8F934415}">
      <dgm:prSet/>
      <dgm:spPr/>
      <dgm:t>
        <a:bodyPr/>
        <a:lstStyle/>
        <a:p>
          <a:endParaRPr lang="en-US"/>
        </a:p>
      </dgm:t>
    </dgm:pt>
    <dgm:pt modelId="{58C469A1-367D-4A97-969F-B08F3279E6A7}" type="sibTrans" cxnId="{FD3C3C6A-5DAD-4BD2-89EF-49FB8F934415}">
      <dgm:prSet/>
      <dgm:spPr/>
      <dgm:t>
        <a:bodyPr/>
        <a:lstStyle/>
        <a:p>
          <a:endParaRPr lang="en-US"/>
        </a:p>
      </dgm:t>
    </dgm:pt>
    <dgm:pt modelId="{10EAF3CE-3687-458D-8540-38CBD9D8A49F}">
      <dgm:prSet phldrT="[Text]"/>
      <dgm:spPr/>
      <dgm:t>
        <a:bodyPr/>
        <a:lstStyle/>
        <a:p>
          <a:r>
            <a:rPr lang="en-US" dirty="0"/>
            <a:t>Skin reactions</a:t>
          </a:r>
        </a:p>
      </dgm:t>
    </dgm:pt>
    <dgm:pt modelId="{140B41D3-B0BB-4630-AACD-E24A1585756D}" type="parTrans" cxnId="{C73E0411-0095-460A-BC05-3BD22A2E78D3}">
      <dgm:prSet/>
      <dgm:spPr/>
      <dgm:t>
        <a:bodyPr/>
        <a:lstStyle/>
        <a:p>
          <a:endParaRPr lang="en-US"/>
        </a:p>
      </dgm:t>
    </dgm:pt>
    <dgm:pt modelId="{5AD61879-9B9C-4EEA-A7E2-A8F7E503BFA4}" type="sibTrans" cxnId="{C73E0411-0095-460A-BC05-3BD22A2E78D3}">
      <dgm:prSet/>
      <dgm:spPr/>
      <dgm:t>
        <a:bodyPr/>
        <a:lstStyle/>
        <a:p>
          <a:endParaRPr lang="en-US"/>
        </a:p>
      </dgm:t>
    </dgm:pt>
    <dgm:pt modelId="{6B5AD36B-4030-4D3D-98FD-C741716DACBC}">
      <dgm:prSet phldrT="[Text]"/>
      <dgm:spPr/>
      <dgm:t>
        <a:bodyPr/>
        <a:lstStyle/>
        <a:p>
          <a:r>
            <a:rPr lang="en-US" dirty="0"/>
            <a:t>Common cold virus</a:t>
          </a:r>
        </a:p>
      </dgm:t>
    </dgm:pt>
    <dgm:pt modelId="{95DB376C-7BD9-4433-8448-B4352C51B185}" type="parTrans" cxnId="{4F2737C8-87BF-436A-A88E-3369CC44D4A8}">
      <dgm:prSet/>
      <dgm:spPr/>
      <dgm:t>
        <a:bodyPr/>
        <a:lstStyle/>
        <a:p>
          <a:endParaRPr lang="en-US"/>
        </a:p>
      </dgm:t>
    </dgm:pt>
    <dgm:pt modelId="{1994D8CA-CF0E-4119-9A76-46C5E76E1978}" type="sibTrans" cxnId="{4F2737C8-87BF-436A-A88E-3369CC44D4A8}">
      <dgm:prSet/>
      <dgm:spPr/>
      <dgm:t>
        <a:bodyPr/>
        <a:lstStyle/>
        <a:p>
          <a:endParaRPr lang="en-US"/>
        </a:p>
      </dgm:t>
    </dgm:pt>
    <dgm:pt modelId="{E7A891FD-53DE-40EC-90D5-253E8569642E}">
      <dgm:prSet phldrT="[Text]"/>
      <dgm:spPr/>
      <dgm:t>
        <a:bodyPr/>
        <a:lstStyle/>
        <a:p>
          <a:r>
            <a:rPr lang="en-US" dirty="0"/>
            <a:t>Death</a:t>
          </a:r>
        </a:p>
      </dgm:t>
    </dgm:pt>
    <dgm:pt modelId="{096E9794-E0D2-4630-B997-E3723A3B3212}" type="parTrans" cxnId="{99567C4D-4264-44C4-A115-267A4D6CD8B8}">
      <dgm:prSet/>
      <dgm:spPr/>
      <dgm:t>
        <a:bodyPr/>
        <a:lstStyle/>
        <a:p>
          <a:endParaRPr lang="en-US"/>
        </a:p>
      </dgm:t>
    </dgm:pt>
    <dgm:pt modelId="{148A8038-9CD1-403C-86D6-B7E35D4A52F7}" type="sibTrans" cxnId="{99567C4D-4264-44C4-A115-267A4D6CD8B8}">
      <dgm:prSet/>
      <dgm:spPr/>
      <dgm:t>
        <a:bodyPr/>
        <a:lstStyle/>
        <a:p>
          <a:endParaRPr lang="en-US"/>
        </a:p>
      </dgm:t>
    </dgm:pt>
    <dgm:pt modelId="{44B08307-177E-4B51-ABB2-4F8E44F39962}" type="pres">
      <dgm:prSet presAssocID="{F6E1968E-015D-4027-8FFA-A268109F0EFF}" presName="Name0" presStyleCnt="0">
        <dgm:presLayoutVars>
          <dgm:dir/>
          <dgm:animLvl val="lvl"/>
          <dgm:resizeHandles val="exact"/>
        </dgm:presLayoutVars>
      </dgm:prSet>
      <dgm:spPr/>
    </dgm:pt>
    <dgm:pt modelId="{544B9CD4-EF73-4697-AB11-4209739E2415}" type="pres">
      <dgm:prSet presAssocID="{8CFC59A1-D3D2-4EA5-8D86-09CB1EE75984}" presName="composite" presStyleCnt="0"/>
      <dgm:spPr/>
    </dgm:pt>
    <dgm:pt modelId="{1B8E7952-9F23-4B84-8412-B8EDE9CA4360}" type="pres">
      <dgm:prSet presAssocID="{8CFC59A1-D3D2-4EA5-8D86-09CB1EE75984}" presName="parTx" presStyleLbl="alignNode1" presStyleIdx="0" presStyleCnt="2" custLinFactNeighborX="-1" custLinFactNeighborY="-35201">
        <dgm:presLayoutVars>
          <dgm:chMax val="0"/>
          <dgm:chPref val="0"/>
          <dgm:bulletEnabled val="1"/>
        </dgm:presLayoutVars>
      </dgm:prSet>
      <dgm:spPr/>
    </dgm:pt>
    <dgm:pt modelId="{8CB20515-8CB6-400C-8BB4-7087E69C5BE7}" type="pres">
      <dgm:prSet presAssocID="{8CFC59A1-D3D2-4EA5-8D86-09CB1EE75984}" presName="desTx" presStyleLbl="alignAccFollowNode1" presStyleIdx="0" presStyleCnt="2" custLinFactNeighborX="339" custLinFactNeighborY="-6755">
        <dgm:presLayoutVars>
          <dgm:bulletEnabled val="1"/>
        </dgm:presLayoutVars>
      </dgm:prSet>
      <dgm:spPr/>
    </dgm:pt>
    <dgm:pt modelId="{B1CE0BD2-4713-4E95-AF25-FD1E0225DBEB}" type="pres">
      <dgm:prSet presAssocID="{A1232920-347E-47AC-9939-9A54C935727D}" presName="space" presStyleCnt="0"/>
      <dgm:spPr/>
    </dgm:pt>
    <dgm:pt modelId="{9CF8B577-3771-4323-A0B0-97C8A5838870}" type="pres">
      <dgm:prSet presAssocID="{86D4E242-7868-4D74-AAF1-E5C905590E7B}" presName="composite" presStyleCnt="0"/>
      <dgm:spPr/>
    </dgm:pt>
    <dgm:pt modelId="{979F0FFB-1AD0-4C0E-8C85-DEC7DB4A5EF3}" type="pres">
      <dgm:prSet presAssocID="{86D4E242-7868-4D74-AAF1-E5C905590E7B}" presName="parTx" presStyleLbl="alignNode1" presStyleIdx="1" presStyleCnt="2" custLinFactNeighborX="1837" custLinFactNeighborY="-26288">
        <dgm:presLayoutVars>
          <dgm:chMax val="0"/>
          <dgm:chPref val="0"/>
          <dgm:bulletEnabled val="1"/>
        </dgm:presLayoutVars>
      </dgm:prSet>
      <dgm:spPr/>
    </dgm:pt>
    <dgm:pt modelId="{77C86094-1A9A-4266-8A14-176C35EBAE25}" type="pres">
      <dgm:prSet presAssocID="{86D4E242-7868-4D74-AAF1-E5C905590E7B}" presName="desTx" presStyleLbl="alignAccFollowNode1" presStyleIdx="1" presStyleCnt="2" custLinFactNeighborX="1837" custLinFactNeighborY="-7037">
        <dgm:presLayoutVars>
          <dgm:bulletEnabled val="1"/>
        </dgm:presLayoutVars>
      </dgm:prSet>
      <dgm:spPr/>
    </dgm:pt>
  </dgm:ptLst>
  <dgm:cxnLst>
    <dgm:cxn modelId="{A24E1800-8F0D-4C50-B5BE-34E8B0CBB2F1}" type="presOf" srcId="{6B5AD36B-4030-4D3D-98FD-C741716DACBC}" destId="{8CB20515-8CB6-400C-8BB4-7087E69C5BE7}" srcOrd="0" destOrd="0" presId="urn:microsoft.com/office/officeart/2005/8/layout/hList1"/>
    <dgm:cxn modelId="{C73E0411-0095-460A-BC05-3BD22A2E78D3}" srcId="{86D4E242-7868-4D74-AAF1-E5C905590E7B}" destId="{10EAF3CE-3687-458D-8540-38CBD9D8A49F}" srcOrd="2" destOrd="0" parTransId="{140B41D3-B0BB-4630-AACD-E24A1585756D}" sibTransId="{5AD61879-9B9C-4EEA-A7E2-A8F7E503BFA4}"/>
    <dgm:cxn modelId="{E5827817-AD25-495C-B811-46CFF8EA3AB3}" srcId="{8CFC59A1-D3D2-4EA5-8D86-09CB1EE75984}" destId="{C1F88B3B-77EA-444D-BA15-FCC224C51738}" srcOrd="3" destOrd="0" parTransId="{156C3C64-1A2A-4E71-B789-1613B52191EA}" sibTransId="{EE01178D-C1E3-4EBB-A943-6898EA739FF8}"/>
    <dgm:cxn modelId="{B7441F1F-5228-485C-A7FB-ED0A7ED3B2ED}" srcId="{8CFC59A1-D3D2-4EA5-8D86-09CB1EE75984}" destId="{4A11DB39-9DDE-4C7C-8298-749FC5D6C3DF}" srcOrd="1" destOrd="0" parTransId="{F5755958-11E7-465D-9BE7-61D4AB8400A6}" sibTransId="{9D7B18CD-36E7-435C-8092-27670FF6DD36}"/>
    <dgm:cxn modelId="{89F0B02A-8CD3-4D95-8FF7-BD4BF77E7E22}" type="presOf" srcId="{2ECDEE18-4F52-40E9-8270-E6DAD2BC510F}" destId="{8CB20515-8CB6-400C-8BB4-7087E69C5BE7}" srcOrd="0" destOrd="2" presId="urn:microsoft.com/office/officeart/2005/8/layout/hList1"/>
    <dgm:cxn modelId="{5C86922D-CA5C-43C7-83F3-88CF8CFB680C}" type="presOf" srcId="{CFC62FD6-F4A6-4322-9AD5-0580ADFD158D}" destId="{8CB20515-8CB6-400C-8BB4-7087E69C5BE7}" srcOrd="0" destOrd="4" presId="urn:microsoft.com/office/officeart/2005/8/layout/hList1"/>
    <dgm:cxn modelId="{66F06C31-31C8-4EA8-B3B4-C97FCE0C3354}" type="presOf" srcId="{E7A891FD-53DE-40EC-90D5-253E8569642E}" destId="{77C86094-1A9A-4266-8A14-176C35EBAE25}" srcOrd="0" destOrd="3" presId="urn:microsoft.com/office/officeart/2005/8/layout/hList1"/>
    <dgm:cxn modelId="{E381A069-F86E-4425-A4BB-E72B32CC8DAD}" type="presOf" srcId="{F6E1968E-015D-4027-8FFA-A268109F0EFF}" destId="{44B08307-177E-4B51-ABB2-4F8E44F39962}" srcOrd="0" destOrd="0" presId="urn:microsoft.com/office/officeart/2005/8/layout/hList1"/>
    <dgm:cxn modelId="{FD3C3C6A-5DAD-4BD2-89EF-49FB8F934415}" srcId="{86D4E242-7868-4D74-AAF1-E5C905590E7B}" destId="{5C5B8278-9B9B-447D-B8B2-2FCBC71D8CCD}" srcOrd="1" destOrd="0" parTransId="{3405F1E7-24AD-4D28-97B6-846C0BC68046}" sibTransId="{58C469A1-367D-4A97-969F-B08F3279E6A7}"/>
    <dgm:cxn modelId="{8CEE104B-68BB-4CB9-BEB5-DF11327F115C}" type="presOf" srcId="{6D310303-453C-48EB-BCD5-4814BFF5F9AB}" destId="{8CB20515-8CB6-400C-8BB4-7087E69C5BE7}" srcOrd="0" destOrd="5" presId="urn:microsoft.com/office/officeart/2005/8/layout/hList1"/>
    <dgm:cxn modelId="{99567C4D-4264-44C4-A115-267A4D6CD8B8}" srcId="{86D4E242-7868-4D74-AAF1-E5C905590E7B}" destId="{E7A891FD-53DE-40EC-90D5-253E8569642E}" srcOrd="3" destOrd="0" parTransId="{096E9794-E0D2-4630-B997-E3723A3B3212}" sibTransId="{148A8038-9CD1-403C-86D6-B7E35D4A52F7}"/>
    <dgm:cxn modelId="{BF923058-96C8-4813-8155-C7F511B5739F}" type="presOf" srcId="{86D4E242-7868-4D74-AAF1-E5C905590E7B}" destId="{979F0FFB-1AD0-4C0E-8C85-DEC7DB4A5EF3}" srcOrd="0" destOrd="0" presId="urn:microsoft.com/office/officeart/2005/8/layout/hList1"/>
    <dgm:cxn modelId="{2688C77B-D927-4DD0-A528-5FAA407562CE}" srcId="{F6E1968E-015D-4027-8FFA-A268109F0EFF}" destId="{86D4E242-7868-4D74-AAF1-E5C905590E7B}" srcOrd="1" destOrd="0" parTransId="{54188B9F-6649-4DFD-86CF-3B6F10CEB38D}" sibTransId="{C95BA956-449F-42FF-9EE2-8E5B1BAD770C}"/>
    <dgm:cxn modelId="{22BD1B80-7B1B-410A-885A-C8C78198CA26}" type="presOf" srcId="{C50465C9-9E97-48DA-970D-7389CDECDC31}" destId="{77C86094-1A9A-4266-8A14-176C35EBAE25}" srcOrd="0" destOrd="0" presId="urn:microsoft.com/office/officeart/2005/8/layout/hList1"/>
    <dgm:cxn modelId="{63DDB980-2185-4333-931D-B5DD4BEC9D73}" type="presOf" srcId="{5C5B8278-9B9B-447D-B8B2-2FCBC71D8CCD}" destId="{77C86094-1A9A-4266-8A14-176C35EBAE25}" srcOrd="0" destOrd="1" presId="urn:microsoft.com/office/officeart/2005/8/layout/hList1"/>
    <dgm:cxn modelId="{53496A89-1554-4AEB-A8A7-EB7A5566465A}" type="presOf" srcId="{4A11DB39-9DDE-4C7C-8298-749FC5D6C3DF}" destId="{8CB20515-8CB6-400C-8BB4-7087E69C5BE7}" srcOrd="0" destOrd="1" presId="urn:microsoft.com/office/officeart/2005/8/layout/hList1"/>
    <dgm:cxn modelId="{8C77DA90-2D33-4E88-BCC4-02536A3EA653}" srcId="{8CFC59A1-D3D2-4EA5-8D86-09CB1EE75984}" destId="{CFC62FD6-F4A6-4322-9AD5-0580ADFD158D}" srcOrd="4" destOrd="0" parTransId="{1B0FE013-9685-4382-A312-B7376D7F1DA9}" sibTransId="{3A29EF07-2052-4B56-96B4-1BEDCF3B031C}"/>
    <dgm:cxn modelId="{0D206799-9214-445C-AA16-AE22D330AF70}" type="presOf" srcId="{C1F88B3B-77EA-444D-BA15-FCC224C51738}" destId="{8CB20515-8CB6-400C-8BB4-7087E69C5BE7}" srcOrd="0" destOrd="3" presId="urn:microsoft.com/office/officeart/2005/8/layout/hList1"/>
    <dgm:cxn modelId="{B4CDF9AC-79FD-424D-B3EA-578336DABEF6}" type="presOf" srcId="{10EAF3CE-3687-458D-8540-38CBD9D8A49F}" destId="{77C86094-1A9A-4266-8A14-176C35EBAE25}" srcOrd="0" destOrd="2" presId="urn:microsoft.com/office/officeart/2005/8/layout/hList1"/>
    <dgm:cxn modelId="{964972BC-7E1D-4D4C-82EE-F3EF63087277}" srcId="{86D4E242-7868-4D74-AAF1-E5C905590E7B}" destId="{EDA09C52-7DAD-4EAD-99BF-3254BE5E45F3}" srcOrd="4" destOrd="0" parTransId="{8973DA11-63DF-4010-9783-95C09DF0172F}" sibTransId="{05C36C07-714B-4519-B4E1-2DF04BD0E086}"/>
    <dgm:cxn modelId="{9ADCE4C0-0ED0-4997-AB3C-24A037D22E7B}" srcId="{8CFC59A1-D3D2-4EA5-8D86-09CB1EE75984}" destId="{6D310303-453C-48EB-BCD5-4814BFF5F9AB}" srcOrd="5" destOrd="0" parTransId="{EF82C8DA-7BF5-47E6-8FF2-45D1715680F0}" sibTransId="{884410CB-026C-4EDB-8ADA-F58A23D1FF05}"/>
    <dgm:cxn modelId="{4F2737C8-87BF-436A-A88E-3369CC44D4A8}" srcId="{8CFC59A1-D3D2-4EA5-8D86-09CB1EE75984}" destId="{6B5AD36B-4030-4D3D-98FD-C741716DACBC}" srcOrd="0" destOrd="0" parTransId="{95DB376C-7BD9-4433-8448-B4352C51B185}" sibTransId="{1994D8CA-CF0E-4119-9A76-46C5E76E1978}"/>
    <dgm:cxn modelId="{CD3F56D7-F7F4-40BC-9F9E-56FDF8583004}" type="presOf" srcId="{EDA09C52-7DAD-4EAD-99BF-3254BE5E45F3}" destId="{77C86094-1A9A-4266-8A14-176C35EBAE25}" srcOrd="0" destOrd="4" presId="urn:microsoft.com/office/officeart/2005/8/layout/hList1"/>
    <dgm:cxn modelId="{4036DFD7-9B17-4DF1-8BEC-EBC753298CB9}" type="presOf" srcId="{8CFC59A1-D3D2-4EA5-8D86-09CB1EE75984}" destId="{1B8E7952-9F23-4B84-8412-B8EDE9CA4360}" srcOrd="0" destOrd="0" presId="urn:microsoft.com/office/officeart/2005/8/layout/hList1"/>
    <dgm:cxn modelId="{E0F483DD-3A0F-4F6E-BEC3-9CE2453717E1}" srcId="{86D4E242-7868-4D74-AAF1-E5C905590E7B}" destId="{C50465C9-9E97-48DA-970D-7389CDECDC31}" srcOrd="0" destOrd="0" parTransId="{56248230-5D89-4975-8DEC-0B819E9E2FC1}" sibTransId="{54B99FC5-28F1-4E4E-B60A-09C0DFA7B01C}"/>
    <dgm:cxn modelId="{812E94E2-BE4F-4CAF-9F56-71C6044C1AE2}" srcId="{8CFC59A1-D3D2-4EA5-8D86-09CB1EE75984}" destId="{2ECDEE18-4F52-40E9-8270-E6DAD2BC510F}" srcOrd="2" destOrd="0" parTransId="{330F42FE-A20E-484C-A788-F11D309BDD96}" sibTransId="{0BFEB0CE-2590-437D-80CF-4F357A37353C}"/>
    <dgm:cxn modelId="{2F9A3FFB-80D0-4450-9C77-313081985910}" srcId="{F6E1968E-015D-4027-8FFA-A268109F0EFF}" destId="{8CFC59A1-D3D2-4EA5-8D86-09CB1EE75984}" srcOrd="0" destOrd="0" parTransId="{668249E0-9B85-4CD0-B9C8-97DF1C4F3E6E}" sibTransId="{A1232920-347E-47AC-9939-9A54C935727D}"/>
    <dgm:cxn modelId="{52647438-27CB-42C1-A5C6-A1DA75908667}" type="presParOf" srcId="{44B08307-177E-4B51-ABB2-4F8E44F39962}" destId="{544B9CD4-EF73-4697-AB11-4209739E2415}" srcOrd="0" destOrd="0" presId="urn:microsoft.com/office/officeart/2005/8/layout/hList1"/>
    <dgm:cxn modelId="{11D2EE73-E31C-4A2D-B7A7-DE3E9B814428}" type="presParOf" srcId="{544B9CD4-EF73-4697-AB11-4209739E2415}" destId="{1B8E7952-9F23-4B84-8412-B8EDE9CA4360}" srcOrd="0" destOrd="0" presId="urn:microsoft.com/office/officeart/2005/8/layout/hList1"/>
    <dgm:cxn modelId="{C588F7B6-3D9C-4DD1-89FD-CE1F74B54F58}" type="presParOf" srcId="{544B9CD4-EF73-4697-AB11-4209739E2415}" destId="{8CB20515-8CB6-400C-8BB4-7087E69C5BE7}" srcOrd="1" destOrd="0" presId="urn:microsoft.com/office/officeart/2005/8/layout/hList1"/>
    <dgm:cxn modelId="{54E96CAE-09AE-45A3-821D-A8FE962ADCA9}" type="presParOf" srcId="{44B08307-177E-4B51-ABB2-4F8E44F39962}" destId="{B1CE0BD2-4713-4E95-AF25-FD1E0225DBEB}" srcOrd="1" destOrd="0" presId="urn:microsoft.com/office/officeart/2005/8/layout/hList1"/>
    <dgm:cxn modelId="{6B78A4BC-7998-4FE6-8FD4-77B3D69A8FD0}" type="presParOf" srcId="{44B08307-177E-4B51-ABB2-4F8E44F39962}" destId="{9CF8B577-3771-4323-A0B0-97C8A5838870}" srcOrd="2" destOrd="0" presId="urn:microsoft.com/office/officeart/2005/8/layout/hList1"/>
    <dgm:cxn modelId="{2DB8C777-BA4F-4F1F-B748-B479D9E3CE0E}" type="presParOf" srcId="{9CF8B577-3771-4323-A0B0-97C8A5838870}" destId="{979F0FFB-1AD0-4C0E-8C85-DEC7DB4A5EF3}" srcOrd="0" destOrd="0" presId="urn:microsoft.com/office/officeart/2005/8/layout/hList1"/>
    <dgm:cxn modelId="{770D3217-6108-4C8D-89AE-3C46C5489AC7}" type="presParOf" srcId="{9CF8B577-3771-4323-A0B0-97C8A5838870}" destId="{77C86094-1A9A-4266-8A14-176C35EBAE2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9844D-D1C6-4D3B-96BB-20F8645BE7B5}">
      <dsp:nvSpPr>
        <dsp:cNvPr id="0" name=""/>
        <dsp:cNvSpPr/>
      </dsp:nvSpPr>
      <dsp:spPr>
        <a:xfrm rot="5400000">
          <a:off x="7004207" y="-2937297"/>
          <a:ext cx="914593" cy="7022592"/>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altLang="en-US" sz="2600" kern="1200" dirty="0"/>
            <a:t>Involving forms of energy or having a mechanical or gravitational basis. (e.g., heat)</a:t>
          </a:r>
          <a:endParaRPr lang="en-US" sz="2600" kern="1200" dirty="0"/>
        </a:p>
      </dsp:txBody>
      <dsp:txXfrm rot="-5400000">
        <a:off x="3950208" y="161349"/>
        <a:ext cx="6977945" cy="825299"/>
      </dsp:txXfrm>
    </dsp:sp>
    <dsp:sp modelId="{91356E19-79C1-4E96-BEF2-421B3156D5A0}">
      <dsp:nvSpPr>
        <dsp:cNvPr id="0" name=""/>
        <dsp:cNvSpPr/>
      </dsp:nvSpPr>
      <dsp:spPr>
        <a:xfrm>
          <a:off x="0" y="2376"/>
          <a:ext cx="3950208" cy="114324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dirty="0"/>
            <a:t>Physical</a:t>
          </a:r>
        </a:p>
      </dsp:txBody>
      <dsp:txXfrm>
        <a:off x="55808" y="58184"/>
        <a:ext cx="3838592" cy="1031626"/>
      </dsp:txXfrm>
    </dsp:sp>
    <dsp:sp modelId="{ACDC8D65-F2BD-4A87-8B9F-E3C877300341}">
      <dsp:nvSpPr>
        <dsp:cNvPr id="0" name=""/>
        <dsp:cNvSpPr/>
      </dsp:nvSpPr>
      <dsp:spPr>
        <a:xfrm rot="5400000">
          <a:off x="7004207" y="-1736893"/>
          <a:ext cx="914593" cy="7022592"/>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altLang="en-US" sz="2600" kern="1200" dirty="0"/>
            <a:t>Related to stress, the emotional reaction to the environment, or interpersonal relations. </a:t>
          </a:r>
          <a:endParaRPr lang="en-US" sz="2600" kern="1200" dirty="0"/>
        </a:p>
      </dsp:txBody>
      <dsp:txXfrm rot="-5400000">
        <a:off x="3950208" y="1361753"/>
        <a:ext cx="6977945" cy="825299"/>
      </dsp:txXfrm>
    </dsp:sp>
    <dsp:sp modelId="{8272542E-4EF2-4DF1-9AEB-86465A4C9FCF}">
      <dsp:nvSpPr>
        <dsp:cNvPr id="0" name=""/>
        <dsp:cNvSpPr/>
      </dsp:nvSpPr>
      <dsp:spPr>
        <a:xfrm>
          <a:off x="0" y="1202781"/>
          <a:ext cx="3950208" cy="114324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dirty="0"/>
            <a:t>Psychosocial</a:t>
          </a:r>
        </a:p>
      </dsp:txBody>
      <dsp:txXfrm>
        <a:off x="55808" y="1258589"/>
        <a:ext cx="3838592" cy="1031626"/>
      </dsp:txXfrm>
    </dsp:sp>
    <dsp:sp modelId="{00668175-02F7-4126-970D-FDD7CE03C4BE}">
      <dsp:nvSpPr>
        <dsp:cNvPr id="0" name=""/>
        <dsp:cNvSpPr/>
      </dsp:nvSpPr>
      <dsp:spPr>
        <a:xfrm rot="5400000">
          <a:off x="7004207" y="-536488"/>
          <a:ext cx="914593" cy="7022592"/>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altLang="en-US" sz="2600" kern="1200" dirty="0"/>
            <a:t>Produced through the action or reactions of chemical substances. (e.g., industrial cleaners)</a:t>
          </a:r>
          <a:endParaRPr lang="en-US" sz="2600" kern="1200" dirty="0"/>
        </a:p>
      </dsp:txBody>
      <dsp:txXfrm rot="-5400000">
        <a:off x="3950208" y="2562158"/>
        <a:ext cx="6977945" cy="825299"/>
      </dsp:txXfrm>
    </dsp:sp>
    <dsp:sp modelId="{F8D5D52A-F8F0-48B9-9946-7D5C852349B6}">
      <dsp:nvSpPr>
        <dsp:cNvPr id="0" name=""/>
        <dsp:cNvSpPr/>
      </dsp:nvSpPr>
      <dsp:spPr>
        <a:xfrm>
          <a:off x="0" y="2403186"/>
          <a:ext cx="3950208" cy="114324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4900" kern="1200" dirty="0"/>
            <a:t>Chemical	</a:t>
          </a:r>
        </a:p>
      </dsp:txBody>
      <dsp:txXfrm>
        <a:off x="55808" y="2458994"/>
        <a:ext cx="3838592" cy="1031626"/>
      </dsp:txXfrm>
    </dsp:sp>
    <dsp:sp modelId="{54DEBE63-77F6-4EB2-BEE8-D8E3A013588D}">
      <dsp:nvSpPr>
        <dsp:cNvPr id="0" name=""/>
        <dsp:cNvSpPr/>
      </dsp:nvSpPr>
      <dsp:spPr>
        <a:xfrm rot="5400000">
          <a:off x="7004207" y="663915"/>
          <a:ext cx="914593" cy="7022592"/>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altLang="en-US" sz="2600" kern="1200" dirty="0"/>
            <a:t>Caused by living organisms or their products. (e.g., tuberculosis) </a:t>
          </a:r>
          <a:endParaRPr lang="en-US" sz="2600" kern="1200" dirty="0"/>
        </a:p>
      </dsp:txBody>
      <dsp:txXfrm rot="-5400000">
        <a:off x="3950208" y="3762562"/>
        <a:ext cx="6977945" cy="825299"/>
      </dsp:txXfrm>
    </dsp:sp>
    <dsp:sp modelId="{7952DCFE-4AC3-4460-B00B-179A4D1C5737}">
      <dsp:nvSpPr>
        <dsp:cNvPr id="0" name=""/>
        <dsp:cNvSpPr/>
      </dsp:nvSpPr>
      <dsp:spPr>
        <a:xfrm>
          <a:off x="0" y="3603590"/>
          <a:ext cx="3950208" cy="114324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dirty="0"/>
            <a:t>Biological</a:t>
          </a:r>
        </a:p>
      </dsp:txBody>
      <dsp:txXfrm>
        <a:off x="55808" y="3659398"/>
        <a:ext cx="3838592" cy="10316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E7952-9F23-4B84-8412-B8EDE9CA4360}">
      <dsp:nvSpPr>
        <dsp:cNvPr id="0" name=""/>
        <dsp:cNvSpPr/>
      </dsp:nvSpPr>
      <dsp:spPr>
        <a:xfrm>
          <a:off x="5710" y="-696514"/>
          <a:ext cx="5122419" cy="101812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Examples of Physical Hazards</a:t>
          </a:r>
        </a:p>
      </dsp:txBody>
      <dsp:txXfrm>
        <a:off x="5710" y="-696514"/>
        <a:ext cx="5122419" cy="1018125"/>
      </dsp:txXfrm>
    </dsp:sp>
    <dsp:sp modelId="{8CB20515-8CB6-400C-8BB4-7087E69C5BE7}">
      <dsp:nvSpPr>
        <dsp:cNvPr id="0" name=""/>
        <dsp:cNvSpPr/>
      </dsp:nvSpPr>
      <dsp:spPr>
        <a:xfrm>
          <a:off x="5761" y="264434"/>
          <a:ext cx="5122419" cy="452783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44575">
            <a:lnSpc>
              <a:spcPct val="90000"/>
            </a:lnSpc>
            <a:spcBef>
              <a:spcPct val="0"/>
            </a:spcBef>
            <a:spcAft>
              <a:spcPct val="15000"/>
            </a:spcAft>
            <a:buChar char="•"/>
          </a:pPr>
          <a:r>
            <a:rPr lang="en-US" sz="2350" kern="1200" dirty="0"/>
            <a:t>Trip hazards</a:t>
          </a:r>
        </a:p>
        <a:p>
          <a:pPr marL="228600" lvl="1" indent="-228600" algn="l" defTabSz="1044575">
            <a:lnSpc>
              <a:spcPct val="90000"/>
            </a:lnSpc>
            <a:spcBef>
              <a:spcPct val="0"/>
            </a:spcBef>
            <a:spcAft>
              <a:spcPct val="15000"/>
            </a:spcAft>
            <a:buChar char="•"/>
          </a:pPr>
          <a:r>
            <a:rPr lang="en-US" sz="2350" b="1" kern="1200" dirty="0"/>
            <a:t>Poorly designed workstations</a:t>
          </a:r>
        </a:p>
        <a:p>
          <a:pPr marL="228600" lvl="1" indent="-228600" algn="l" defTabSz="1044575">
            <a:lnSpc>
              <a:spcPct val="90000"/>
            </a:lnSpc>
            <a:spcBef>
              <a:spcPct val="0"/>
            </a:spcBef>
            <a:spcAft>
              <a:spcPct val="15000"/>
            </a:spcAft>
            <a:buChar char="•"/>
          </a:pPr>
          <a:r>
            <a:rPr lang="en-US" sz="2350" kern="1200" dirty="0"/>
            <a:t>Specific job tasks- repetitive motion</a:t>
          </a:r>
        </a:p>
        <a:p>
          <a:pPr marL="228600" lvl="1" indent="-228600" algn="l" defTabSz="1044575">
            <a:lnSpc>
              <a:spcPct val="90000"/>
            </a:lnSpc>
            <a:spcBef>
              <a:spcPct val="0"/>
            </a:spcBef>
            <a:spcAft>
              <a:spcPct val="15000"/>
            </a:spcAft>
            <a:buChar char="•"/>
          </a:pPr>
          <a:r>
            <a:rPr lang="en-US" sz="2350" kern="1200" dirty="0"/>
            <a:t>Electrical hazards</a:t>
          </a:r>
        </a:p>
        <a:p>
          <a:pPr marL="228600" lvl="1" indent="-228600" algn="l" defTabSz="1044575">
            <a:lnSpc>
              <a:spcPct val="90000"/>
            </a:lnSpc>
            <a:spcBef>
              <a:spcPct val="0"/>
            </a:spcBef>
            <a:spcAft>
              <a:spcPct val="15000"/>
            </a:spcAft>
            <a:buChar char="•"/>
          </a:pPr>
          <a:r>
            <a:rPr lang="en-US" sz="2350" kern="1200" dirty="0"/>
            <a:t>Office machines</a:t>
          </a:r>
        </a:p>
        <a:p>
          <a:pPr marL="228600" lvl="1" indent="-228600" algn="l" defTabSz="1044575">
            <a:lnSpc>
              <a:spcPct val="90000"/>
            </a:lnSpc>
            <a:spcBef>
              <a:spcPct val="0"/>
            </a:spcBef>
            <a:spcAft>
              <a:spcPct val="15000"/>
            </a:spcAft>
            <a:buChar char="•"/>
          </a:pPr>
          <a:r>
            <a:rPr lang="en-US" sz="2350" kern="1200" dirty="0"/>
            <a:t>Noise</a:t>
          </a:r>
        </a:p>
        <a:p>
          <a:pPr marL="228600" lvl="1" indent="-228600" algn="l" defTabSz="1044575">
            <a:lnSpc>
              <a:spcPct val="90000"/>
            </a:lnSpc>
            <a:spcBef>
              <a:spcPct val="0"/>
            </a:spcBef>
            <a:spcAft>
              <a:spcPct val="15000"/>
            </a:spcAft>
            <a:buChar char="•"/>
          </a:pPr>
          <a:r>
            <a:rPr lang="en-US" sz="2350" kern="1200" dirty="0"/>
            <a:t>Lack of emergency exit plan</a:t>
          </a:r>
        </a:p>
      </dsp:txBody>
      <dsp:txXfrm>
        <a:off x="5761" y="264434"/>
        <a:ext cx="5122419" cy="4527830"/>
      </dsp:txXfrm>
    </dsp:sp>
    <dsp:sp modelId="{979F0FFB-1AD0-4C0E-8C85-DEC7DB4A5EF3}">
      <dsp:nvSpPr>
        <dsp:cNvPr id="0" name=""/>
        <dsp:cNvSpPr/>
      </dsp:nvSpPr>
      <dsp:spPr>
        <a:xfrm>
          <a:off x="5844670" y="-754893"/>
          <a:ext cx="5122419" cy="101812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Related Health and Safety Concerns</a:t>
          </a:r>
        </a:p>
      </dsp:txBody>
      <dsp:txXfrm>
        <a:off x="5844670" y="-754893"/>
        <a:ext cx="5122419" cy="1018125"/>
      </dsp:txXfrm>
    </dsp:sp>
    <dsp:sp modelId="{77C86094-1A9A-4266-8A14-176C35EBAE25}">
      <dsp:nvSpPr>
        <dsp:cNvPr id="0" name=""/>
        <dsp:cNvSpPr/>
      </dsp:nvSpPr>
      <dsp:spPr>
        <a:xfrm>
          <a:off x="5850356" y="122006"/>
          <a:ext cx="5122419" cy="4755851"/>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Injuries related to slips, trips, falls</a:t>
          </a:r>
        </a:p>
        <a:p>
          <a:pPr marL="228600" lvl="1" indent="-228600" algn="l" defTabSz="1066800">
            <a:lnSpc>
              <a:spcPct val="90000"/>
            </a:lnSpc>
            <a:spcBef>
              <a:spcPct val="0"/>
            </a:spcBef>
            <a:spcAft>
              <a:spcPct val="15000"/>
            </a:spcAft>
            <a:buChar char="•"/>
          </a:pPr>
          <a:r>
            <a:rPr lang="en-US" sz="2400" kern="1200" dirty="0"/>
            <a:t>Musculoskeletal disorders </a:t>
          </a:r>
        </a:p>
        <a:p>
          <a:pPr marL="228600" lvl="1" indent="-228600" algn="l" defTabSz="1066800">
            <a:lnSpc>
              <a:spcPct val="90000"/>
            </a:lnSpc>
            <a:spcBef>
              <a:spcPct val="0"/>
            </a:spcBef>
            <a:spcAft>
              <a:spcPct val="15000"/>
            </a:spcAft>
            <a:buChar char="•"/>
          </a:pPr>
          <a:r>
            <a:rPr lang="en-US" sz="2400" kern="1200" dirty="0"/>
            <a:t>Headaches</a:t>
          </a:r>
        </a:p>
        <a:p>
          <a:pPr marL="228600" lvl="1" indent="-228600" algn="l" defTabSz="1066800">
            <a:lnSpc>
              <a:spcPct val="90000"/>
            </a:lnSpc>
            <a:spcBef>
              <a:spcPct val="0"/>
            </a:spcBef>
            <a:spcAft>
              <a:spcPct val="15000"/>
            </a:spcAft>
            <a:buChar char="•"/>
          </a:pPr>
          <a:r>
            <a:rPr lang="en-US" sz="2400" kern="1200" dirty="0"/>
            <a:t>Eyestrain</a:t>
          </a:r>
        </a:p>
        <a:p>
          <a:pPr marL="228600" lvl="1" indent="-228600" algn="l" defTabSz="1066800">
            <a:lnSpc>
              <a:spcPct val="90000"/>
            </a:lnSpc>
            <a:spcBef>
              <a:spcPct val="0"/>
            </a:spcBef>
            <a:spcAft>
              <a:spcPct val="15000"/>
            </a:spcAft>
            <a:buChar char="•"/>
          </a:pPr>
          <a:r>
            <a:rPr lang="en-US" sz="2400" kern="1200" dirty="0"/>
            <a:t>Burns</a:t>
          </a:r>
        </a:p>
        <a:p>
          <a:pPr marL="171450" lvl="1" indent="-171450" algn="l" defTabSz="844550">
            <a:lnSpc>
              <a:spcPct val="90000"/>
            </a:lnSpc>
            <a:spcBef>
              <a:spcPct val="0"/>
            </a:spcBef>
            <a:spcAft>
              <a:spcPct val="15000"/>
            </a:spcAft>
            <a:buChar char="•"/>
          </a:pPr>
          <a:endParaRPr lang="en-US" sz="1900" kern="1200" dirty="0"/>
        </a:p>
      </dsp:txBody>
      <dsp:txXfrm>
        <a:off x="5850356" y="122006"/>
        <a:ext cx="5122419" cy="47558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E7952-9F23-4B84-8412-B8EDE9CA4360}">
      <dsp:nvSpPr>
        <dsp:cNvPr id="0" name=""/>
        <dsp:cNvSpPr/>
      </dsp:nvSpPr>
      <dsp:spPr>
        <a:xfrm>
          <a:off x="2" y="0"/>
          <a:ext cx="5127426" cy="11808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Examples of Psychosocial Hazards</a:t>
          </a:r>
        </a:p>
      </dsp:txBody>
      <dsp:txXfrm>
        <a:off x="2" y="0"/>
        <a:ext cx="5127426" cy="1180800"/>
      </dsp:txXfrm>
    </dsp:sp>
    <dsp:sp modelId="{8CB20515-8CB6-400C-8BB4-7087E69C5BE7}">
      <dsp:nvSpPr>
        <dsp:cNvPr id="0" name=""/>
        <dsp:cNvSpPr/>
      </dsp:nvSpPr>
      <dsp:spPr>
        <a:xfrm>
          <a:off x="53" y="1184134"/>
          <a:ext cx="5127426" cy="3323594"/>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Excessive workload</a:t>
          </a:r>
        </a:p>
        <a:p>
          <a:pPr marL="228600" lvl="1" indent="-228600" algn="l" defTabSz="1066800">
            <a:lnSpc>
              <a:spcPct val="90000"/>
            </a:lnSpc>
            <a:spcBef>
              <a:spcPct val="0"/>
            </a:spcBef>
            <a:spcAft>
              <a:spcPct val="15000"/>
            </a:spcAft>
            <a:buChar char="•"/>
          </a:pPr>
          <a:r>
            <a:rPr lang="en-US" sz="2400" kern="1200" dirty="0"/>
            <a:t>Lack of control</a:t>
          </a:r>
        </a:p>
        <a:p>
          <a:pPr marL="228600" lvl="1" indent="-228600" algn="l" defTabSz="1066800">
            <a:lnSpc>
              <a:spcPct val="90000"/>
            </a:lnSpc>
            <a:spcBef>
              <a:spcPct val="0"/>
            </a:spcBef>
            <a:spcAft>
              <a:spcPct val="15000"/>
            </a:spcAft>
            <a:buChar char="•"/>
          </a:pPr>
          <a:r>
            <a:rPr lang="en-US" sz="2400" kern="1200" dirty="0"/>
            <a:t>Poor interpersonal relationships</a:t>
          </a:r>
        </a:p>
        <a:p>
          <a:pPr marL="228600" lvl="1" indent="-228600" algn="l" defTabSz="1066800">
            <a:lnSpc>
              <a:spcPct val="90000"/>
            </a:lnSpc>
            <a:spcBef>
              <a:spcPct val="0"/>
            </a:spcBef>
            <a:spcAft>
              <a:spcPct val="15000"/>
            </a:spcAft>
            <a:buChar char="•"/>
          </a:pPr>
          <a:r>
            <a:rPr lang="en-US" sz="2400" kern="1200" dirty="0"/>
            <a:t>Role ambiguity or conflict</a:t>
          </a:r>
        </a:p>
        <a:p>
          <a:pPr marL="228600" lvl="1" indent="-228600" algn="l" defTabSz="1066800">
            <a:lnSpc>
              <a:spcPct val="90000"/>
            </a:lnSpc>
            <a:spcBef>
              <a:spcPct val="0"/>
            </a:spcBef>
            <a:spcAft>
              <a:spcPct val="15000"/>
            </a:spcAft>
            <a:buChar char="•"/>
          </a:pPr>
          <a:r>
            <a:rPr lang="en-US" sz="2400" kern="1200"/>
            <a:t>Social isolation</a:t>
          </a:r>
          <a:endParaRPr lang="en-US" sz="2400" kern="1200" dirty="0"/>
        </a:p>
        <a:p>
          <a:pPr marL="228600" lvl="1" indent="-228600" algn="l" defTabSz="1066800">
            <a:lnSpc>
              <a:spcPct val="90000"/>
            </a:lnSpc>
            <a:spcBef>
              <a:spcPct val="0"/>
            </a:spcBef>
            <a:spcAft>
              <a:spcPct val="15000"/>
            </a:spcAft>
            <a:buChar char="•"/>
          </a:pPr>
          <a:r>
            <a:rPr lang="en-US" sz="2400" kern="1200" dirty="0"/>
            <a:t>Lack of career development</a:t>
          </a:r>
        </a:p>
        <a:p>
          <a:pPr marL="228600" lvl="1" indent="-228600" algn="l" defTabSz="1066800">
            <a:lnSpc>
              <a:spcPct val="90000"/>
            </a:lnSpc>
            <a:spcBef>
              <a:spcPct val="0"/>
            </a:spcBef>
            <a:spcAft>
              <a:spcPct val="15000"/>
            </a:spcAft>
            <a:buChar char="•"/>
          </a:pPr>
          <a:r>
            <a:rPr lang="en-US" sz="2400" kern="1200" dirty="0"/>
            <a:t>Home-work conflicts</a:t>
          </a:r>
        </a:p>
      </dsp:txBody>
      <dsp:txXfrm>
        <a:off x="53" y="1184134"/>
        <a:ext cx="5127426" cy="3323594"/>
      </dsp:txXfrm>
    </dsp:sp>
    <dsp:sp modelId="{979F0FFB-1AD0-4C0E-8C85-DEC7DB4A5EF3}">
      <dsp:nvSpPr>
        <dsp:cNvPr id="0" name=""/>
        <dsp:cNvSpPr/>
      </dsp:nvSpPr>
      <dsp:spPr>
        <a:xfrm>
          <a:off x="5845319" y="3334"/>
          <a:ext cx="5127426" cy="11808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Related Health and Safety Concerns</a:t>
          </a:r>
        </a:p>
      </dsp:txBody>
      <dsp:txXfrm>
        <a:off x="5845319" y="3334"/>
        <a:ext cx="5127426" cy="1180800"/>
      </dsp:txXfrm>
    </dsp:sp>
    <dsp:sp modelId="{77C86094-1A9A-4266-8A14-176C35EBAE25}">
      <dsp:nvSpPr>
        <dsp:cNvPr id="0" name=""/>
        <dsp:cNvSpPr/>
      </dsp:nvSpPr>
      <dsp:spPr>
        <a:xfrm>
          <a:off x="5845319" y="1184134"/>
          <a:ext cx="5127426" cy="3323594"/>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44575">
            <a:lnSpc>
              <a:spcPct val="90000"/>
            </a:lnSpc>
            <a:spcBef>
              <a:spcPct val="0"/>
            </a:spcBef>
            <a:spcAft>
              <a:spcPct val="15000"/>
            </a:spcAft>
            <a:buChar char="•"/>
          </a:pPr>
          <a:r>
            <a:rPr lang="en-US" sz="2350" kern="1200" dirty="0"/>
            <a:t>Stress leading to:</a:t>
          </a:r>
        </a:p>
        <a:p>
          <a:pPr marL="457200" lvl="2" indent="-228600" algn="l" defTabSz="1044575">
            <a:lnSpc>
              <a:spcPct val="90000"/>
            </a:lnSpc>
            <a:spcBef>
              <a:spcPct val="0"/>
            </a:spcBef>
            <a:spcAft>
              <a:spcPct val="15000"/>
            </a:spcAft>
            <a:buChar char="•"/>
          </a:pPr>
          <a:r>
            <a:rPr lang="en-US" sz="2350" kern="1200" dirty="0"/>
            <a:t>Anxiety, Depression</a:t>
          </a:r>
        </a:p>
        <a:p>
          <a:pPr marL="457200" lvl="2" indent="-228600" algn="l" defTabSz="1044575">
            <a:lnSpc>
              <a:spcPct val="90000"/>
            </a:lnSpc>
            <a:spcBef>
              <a:spcPct val="0"/>
            </a:spcBef>
            <a:spcAft>
              <a:spcPct val="15000"/>
            </a:spcAft>
            <a:buChar char="•"/>
          </a:pPr>
          <a:r>
            <a:rPr lang="en-US" sz="2350" kern="1200" dirty="0"/>
            <a:t>Headaches, Difficulty concentrating</a:t>
          </a:r>
        </a:p>
        <a:p>
          <a:pPr marL="457200" lvl="2" indent="-228600" algn="l" defTabSz="1044575">
            <a:lnSpc>
              <a:spcPct val="90000"/>
            </a:lnSpc>
            <a:spcBef>
              <a:spcPct val="0"/>
            </a:spcBef>
            <a:spcAft>
              <a:spcPct val="15000"/>
            </a:spcAft>
            <a:buChar char="•"/>
          </a:pPr>
          <a:r>
            <a:rPr lang="en-US" sz="2350" kern="1200" dirty="0"/>
            <a:t>Cardiovascular problems</a:t>
          </a:r>
        </a:p>
        <a:p>
          <a:pPr marL="457200" lvl="2" indent="-228600" algn="l" defTabSz="1044575">
            <a:lnSpc>
              <a:spcPct val="90000"/>
            </a:lnSpc>
            <a:spcBef>
              <a:spcPct val="0"/>
            </a:spcBef>
            <a:spcAft>
              <a:spcPct val="15000"/>
            </a:spcAft>
            <a:buChar char="•"/>
          </a:pPr>
          <a:r>
            <a:rPr lang="en-US" sz="2350" kern="1200" dirty="0"/>
            <a:t>Alcohol or drug  abuse </a:t>
          </a:r>
        </a:p>
        <a:p>
          <a:pPr marL="457200" lvl="2" indent="-228600" algn="l" defTabSz="1044575">
            <a:lnSpc>
              <a:spcPct val="90000"/>
            </a:lnSpc>
            <a:spcBef>
              <a:spcPct val="0"/>
            </a:spcBef>
            <a:spcAft>
              <a:spcPct val="15000"/>
            </a:spcAft>
            <a:buChar char="•"/>
          </a:pPr>
          <a:r>
            <a:rPr lang="en-US" sz="2350" kern="1200" dirty="0"/>
            <a:t>Altered immune function</a:t>
          </a:r>
        </a:p>
        <a:p>
          <a:pPr marL="457200" lvl="2" indent="-228600" algn="l" defTabSz="1044575">
            <a:lnSpc>
              <a:spcPct val="90000"/>
            </a:lnSpc>
            <a:spcBef>
              <a:spcPct val="0"/>
            </a:spcBef>
            <a:spcAft>
              <a:spcPct val="15000"/>
            </a:spcAft>
            <a:buChar char="•"/>
          </a:pPr>
          <a:r>
            <a:rPr lang="en-US" sz="2350" kern="1200" dirty="0"/>
            <a:t>Burnout</a:t>
          </a:r>
        </a:p>
        <a:p>
          <a:pPr marL="228600" lvl="1" indent="-228600" algn="l" defTabSz="1022350">
            <a:lnSpc>
              <a:spcPct val="90000"/>
            </a:lnSpc>
            <a:spcBef>
              <a:spcPct val="0"/>
            </a:spcBef>
            <a:spcAft>
              <a:spcPct val="15000"/>
            </a:spcAft>
            <a:buChar char="•"/>
          </a:pPr>
          <a:endParaRPr lang="en-US" sz="2300" kern="1200" dirty="0"/>
        </a:p>
      </dsp:txBody>
      <dsp:txXfrm>
        <a:off x="5845319" y="1184134"/>
        <a:ext cx="5127426" cy="33235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E7952-9F23-4B84-8412-B8EDE9CA4360}">
      <dsp:nvSpPr>
        <dsp:cNvPr id="0" name=""/>
        <dsp:cNvSpPr/>
      </dsp:nvSpPr>
      <dsp:spPr>
        <a:xfrm>
          <a:off x="2" y="79008"/>
          <a:ext cx="5127426" cy="1063156"/>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dirty="0"/>
            <a:t>Examples of Chemical Hazards</a:t>
          </a:r>
        </a:p>
      </dsp:txBody>
      <dsp:txXfrm>
        <a:off x="2" y="79008"/>
        <a:ext cx="5127426" cy="1063156"/>
      </dsp:txXfrm>
    </dsp:sp>
    <dsp:sp modelId="{8CB20515-8CB6-400C-8BB4-7087E69C5BE7}">
      <dsp:nvSpPr>
        <dsp:cNvPr id="0" name=""/>
        <dsp:cNvSpPr/>
      </dsp:nvSpPr>
      <dsp:spPr>
        <a:xfrm>
          <a:off x="53" y="1081884"/>
          <a:ext cx="5127426" cy="2995138"/>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Cleaning products</a:t>
          </a:r>
        </a:p>
        <a:p>
          <a:pPr marL="285750" lvl="1" indent="-285750" algn="l" defTabSz="1289050">
            <a:lnSpc>
              <a:spcPct val="90000"/>
            </a:lnSpc>
            <a:spcBef>
              <a:spcPct val="0"/>
            </a:spcBef>
            <a:spcAft>
              <a:spcPct val="15000"/>
            </a:spcAft>
            <a:buChar char="•"/>
          </a:pPr>
          <a:r>
            <a:rPr lang="en-US" sz="2900" kern="1200" dirty="0"/>
            <a:t>Photocopier toner</a:t>
          </a:r>
        </a:p>
        <a:p>
          <a:pPr marL="285750" lvl="1" indent="-285750" algn="l" defTabSz="1289050">
            <a:lnSpc>
              <a:spcPct val="90000"/>
            </a:lnSpc>
            <a:spcBef>
              <a:spcPct val="0"/>
            </a:spcBef>
            <a:spcAft>
              <a:spcPct val="15000"/>
            </a:spcAft>
            <a:buChar char="•"/>
          </a:pPr>
          <a:r>
            <a:rPr lang="en-US" sz="2900" kern="1200" dirty="0"/>
            <a:t>Pesticides</a:t>
          </a:r>
        </a:p>
        <a:p>
          <a:pPr marL="285750" lvl="1" indent="-285750" algn="l" defTabSz="1289050">
            <a:lnSpc>
              <a:spcPct val="90000"/>
            </a:lnSpc>
            <a:spcBef>
              <a:spcPct val="0"/>
            </a:spcBef>
            <a:spcAft>
              <a:spcPct val="15000"/>
            </a:spcAft>
            <a:buChar char="•"/>
          </a:pPr>
          <a:r>
            <a:rPr lang="en-US" sz="2900" kern="1200" dirty="0"/>
            <a:t>Perfumes, scents</a:t>
          </a:r>
        </a:p>
      </dsp:txBody>
      <dsp:txXfrm>
        <a:off x="53" y="1081884"/>
        <a:ext cx="5127426" cy="2995138"/>
      </dsp:txXfrm>
    </dsp:sp>
    <dsp:sp modelId="{979F0FFB-1AD0-4C0E-8C85-DEC7DB4A5EF3}">
      <dsp:nvSpPr>
        <dsp:cNvPr id="0" name=""/>
        <dsp:cNvSpPr/>
      </dsp:nvSpPr>
      <dsp:spPr>
        <a:xfrm>
          <a:off x="5845319" y="18727"/>
          <a:ext cx="5127426" cy="1063156"/>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dirty="0"/>
            <a:t>Related Health and Safety Concerns</a:t>
          </a:r>
        </a:p>
      </dsp:txBody>
      <dsp:txXfrm>
        <a:off x="5845319" y="18727"/>
        <a:ext cx="5127426" cy="1063156"/>
      </dsp:txXfrm>
    </dsp:sp>
    <dsp:sp modelId="{77C86094-1A9A-4266-8A14-176C35EBAE25}">
      <dsp:nvSpPr>
        <dsp:cNvPr id="0" name=""/>
        <dsp:cNvSpPr/>
      </dsp:nvSpPr>
      <dsp:spPr>
        <a:xfrm>
          <a:off x="5845319" y="1081884"/>
          <a:ext cx="5127426" cy="2995138"/>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Irritation of skin, eyes, mucous membranes</a:t>
          </a:r>
        </a:p>
        <a:p>
          <a:pPr marL="285750" lvl="1" indent="-285750" algn="l" defTabSz="1244600">
            <a:lnSpc>
              <a:spcPct val="90000"/>
            </a:lnSpc>
            <a:spcBef>
              <a:spcPct val="0"/>
            </a:spcBef>
            <a:spcAft>
              <a:spcPct val="15000"/>
            </a:spcAft>
            <a:buChar char="•"/>
          </a:pPr>
          <a:r>
            <a:rPr lang="en-US" sz="2800" kern="1200" dirty="0"/>
            <a:t>Sensitization</a:t>
          </a:r>
        </a:p>
        <a:p>
          <a:pPr marL="285750" lvl="1" indent="-285750" algn="l" defTabSz="1244600">
            <a:lnSpc>
              <a:spcPct val="90000"/>
            </a:lnSpc>
            <a:spcBef>
              <a:spcPct val="0"/>
            </a:spcBef>
            <a:spcAft>
              <a:spcPct val="15000"/>
            </a:spcAft>
            <a:buChar char="•"/>
          </a:pPr>
          <a:r>
            <a:rPr lang="en-US" sz="2800" kern="1200" dirty="0"/>
            <a:t>Contact dermatitis</a:t>
          </a:r>
        </a:p>
        <a:p>
          <a:pPr marL="285750" lvl="1" indent="-285750" algn="l" defTabSz="1244600">
            <a:lnSpc>
              <a:spcPct val="90000"/>
            </a:lnSpc>
            <a:spcBef>
              <a:spcPct val="0"/>
            </a:spcBef>
            <a:spcAft>
              <a:spcPct val="15000"/>
            </a:spcAft>
            <a:buChar char="•"/>
          </a:pPr>
          <a:r>
            <a:rPr lang="en-US" sz="2800" kern="1200" dirty="0"/>
            <a:t>Respiratory symptoms</a:t>
          </a:r>
        </a:p>
        <a:p>
          <a:pPr marL="285750" lvl="1" indent="-285750" algn="l" defTabSz="1244600">
            <a:lnSpc>
              <a:spcPct val="90000"/>
            </a:lnSpc>
            <a:spcBef>
              <a:spcPct val="0"/>
            </a:spcBef>
            <a:spcAft>
              <a:spcPct val="15000"/>
            </a:spcAft>
            <a:buChar char="•"/>
          </a:pPr>
          <a:endParaRPr lang="en-US" sz="2800" kern="1200" dirty="0"/>
        </a:p>
      </dsp:txBody>
      <dsp:txXfrm>
        <a:off x="5845319" y="1081884"/>
        <a:ext cx="5127426" cy="29951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E7952-9F23-4B84-8412-B8EDE9CA4360}">
      <dsp:nvSpPr>
        <dsp:cNvPr id="0" name=""/>
        <dsp:cNvSpPr/>
      </dsp:nvSpPr>
      <dsp:spPr>
        <a:xfrm>
          <a:off x="2" y="0"/>
          <a:ext cx="5127426" cy="1033649"/>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Examples of Biological Hazards</a:t>
          </a:r>
        </a:p>
      </dsp:txBody>
      <dsp:txXfrm>
        <a:off x="2" y="0"/>
        <a:ext cx="5127426" cy="1033649"/>
      </dsp:txXfrm>
    </dsp:sp>
    <dsp:sp modelId="{8CB20515-8CB6-400C-8BB4-7087E69C5BE7}">
      <dsp:nvSpPr>
        <dsp:cNvPr id="0" name=""/>
        <dsp:cNvSpPr/>
      </dsp:nvSpPr>
      <dsp:spPr>
        <a:xfrm>
          <a:off x="17435" y="1022769"/>
          <a:ext cx="5127426" cy="2854800"/>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Common cold virus</a:t>
          </a:r>
        </a:p>
        <a:p>
          <a:pPr marL="228600" lvl="1" indent="-228600" algn="l" defTabSz="1155700">
            <a:lnSpc>
              <a:spcPct val="90000"/>
            </a:lnSpc>
            <a:spcBef>
              <a:spcPct val="0"/>
            </a:spcBef>
            <a:spcAft>
              <a:spcPct val="15000"/>
            </a:spcAft>
            <a:buChar char="•"/>
          </a:pPr>
          <a:r>
            <a:rPr lang="en-US" sz="2600" kern="1200" dirty="0"/>
            <a:t>Infectious agents (TB, COVID-19) </a:t>
          </a:r>
        </a:p>
        <a:p>
          <a:pPr marL="228600" lvl="1" indent="-228600" algn="l" defTabSz="1155700">
            <a:lnSpc>
              <a:spcPct val="90000"/>
            </a:lnSpc>
            <a:spcBef>
              <a:spcPct val="0"/>
            </a:spcBef>
            <a:spcAft>
              <a:spcPct val="15000"/>
            </a:spcAft>
            <a:buChar char="•"/>
          </a:pPr>
          <a:r>
            <a:rPr lang="en-US" sz="2600" kern="1200" dirty="0"/>
            <a:t>Blood-borne diseases</a:t>
          </a:r>
        </a:p>
        <a:p>
          <a:pPr marL="228600" lvl="1" indent="-228600" algn="l" defTabSz="1155700">
            <a:lnSpc>
              <a:spcPct val="90000"/>
            </a:lnSpc>
            <a:spcBef>
              <a:spcPct val="0"/>
            </a:spcBef>
            <a:spcAft>
              <a:spcPct val="15000"/>
            </a:spcAft>
            <a:buChar char="•"/>
          </a:pPr>
          <a:r>
            <a:rPr lang="en-US" sz="2600" kern="1200" dirty="0"/>
            <a:t>Bacteria (Legionella), molds, fungi</a:t>
          </a:r>
        </a:p>
        <a:p>
          <a:pPr marL="228600" lvl="1" indent="-228600" algn="l" defTabSz="1155700">
            <a:lnSpc>
              <a:spcPct val="90000"/>
            </a:lnSpc>
            <a:spcBef>
              <a:spcPct val="0"/>
            </a:spcBef>
            <a:spcAft>
              <a:spcPct val="15000"/>
            </a:spcAft>
            <a:buChar char="•"/>
          </a:pPr>
          <a:r>
            <a:rPr lang="en-US" sz="2600" kern="1200" dirty="0"/>
            <a:t>Bedbugs</a:t>
          </a:r>
        </a:p>
        <a:p>
          <a:pPr marL="228600" lvl="1" indent="-228600" algn="l" defTabSz="1155700">
            <a:lnSpc>
              <a:spcPct val="90000"/>
            </a:lnSpc>
            <a:spcBef>
              <a:spcPct val="0"/>
            </a:spcBef>
            <a:spcAft>
              <a:spcPct val="15000"/>
            </a:spcAft>
            <a:buChar char="•"/>
          </a:pPr>
          <a:endParaRPr lang="en-US" sz="2600" kern="1200" dirty="0"/>
        </a:p>
      </dsp:txBody>
      <dsp:txXfrm>
        <a:off x="17435" y="1022769"/>
        <a:ext cx="5127426" cy="2854800"/>
      </dsp:txXfrm>
    </dsp:sp>
    <dsp:sp modelId="{979F0FFB-1AD0-4C0E-8C85-DEC7DB4A5EF3}">
      <dsp:nvSpPr>
        <dsp:cNvPr id="0" name=""/>
        <dsp:cNvSpPr/>
      </dsp:nvSpPr>
      <dsp:spPr>
        <a:xfrm>
          <a:off x="5845373" y="0"/>
          <a:ext cx="5127426" cy="1033649"/>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Related Health and Safety Concerns</a:t>
          </a:r>
        </a:p>
      </dsp:txBody>
      <dsp:txXfrm>
        <a:off x="5845373" y="0"/>
        <a:ext cx="5127426" cy="1033649"/>
      </dsp:txXfrm>
    </dsp:sp>
    <dsp:sp modelId="{77C86094-1A9A-4266-8A14-176C35EBAE25}">
      <dsp:nvSpPr>
        <dsp:cNvPr id="0" name=""/>
        <dsp:cNvSpPr/>
      </dsp:nvSpPr>
      <dsp:spPr>
        <a:xfrm>
          <a:off x="5845373" y="1014719"/>
          <a:ext cx="5127426" cy="2854800"/>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Respiratory illness and disease</a:t>
          </a:r>
        </a:p>
        <a:p>
          <a:pPr marL="228600" lvl="1" indent="-228600" algn="l" defTabSz="1155700">
            <a:lnSpc>
              <a:spcPct val="90000"/>
            </a:lnSpc>
            <a:spcBef>
              <a:spcPct val="0"/>
            </a:spcBef>
            <a:spcAft>
              <a:spcPct val="15000"/>
            </a:spcAft>
            <a:buChar char="•"/>
          </a:pPr>
          <a:r>
            <a:rPr lang="en-US" sz="2600" kern="1200" dirty="0"/>
            <a:t>Eye, nose, throat irritation</a:t>
          </a:r>
        </a:p>
        <a:p>
          <a:pPr marL="228600" lvl="1" indent="-228600" algn="l" defTabSz="1155700">
            <a:lnSpc>
              <a:spcPct val="90000"/>
            </a:lnSpc>
            <a:spcBef>
              <a:spcPct val="0"/>
            </a:spcBef>
            <a:spcAft>
              <a:spcPct val="15000"/>
            </a:spcAft>
            <a:buChar char="•"/>
          </a:pPr>
          <a:r>
            <a:rPr lang="en-US" sz="2600" kern="1200" dirty="0"/>
            <a:t>Skin reactions</a:t>
          </a:r>
        </a:p>
        <a:p>
          <a:pPr marL="228600" lvl="1" indent="-228600" algn="l" defTabSz="1155700">
            <a:lnSpc>
              <a:spcPct val="90000"/>
            </a:lnSpc>
            <a:spcBef>
              <a:spcPct val="0"/>
            </a:spcBef>
            <a:spcAft>
              <a:spcPct val="15000"/>
            </a:spcAft>
            <a:buChar char="•"/>
          </a:pPr>
          <a:r>
            <a:rPr lang="en-US" sz="2600" kern="1200" dirty="0"/>
            <a:t>Death</a:t>
          </a:r>
        </a:p>
        <a:p>
          <a:pPr marL="228600" lvl="1" indent="-228600" algn="l" defTabSz="1155700">
            <a:lnSpc>
              <a:spcPct val="90000"/>
            </a:lnSpc>
            <a:spcBef>
              <a:spcPct val="0"/>
            </a:spcBef>
            <a:spcAft>
              <a:spcPct val="15000"/>
            </a:spcAft>
            <a:buChar char="•"/>
          </a:pPr>
          <a:endParaRPr lang="en-US" sz="2600" kern="1200" dirty="0"/>
        </a:p>
      </dsp:txBody>
      <dsp:txXfrm>
        <a:off x="5845373" y="1014719"/>
        <a:ext cx="5127426"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D9E6D5-4722-4248-8377-DB75D09FBEA9}" type="datetimeFigureOut">
              <a:rPr lang="en-US" smtClean="0"/>
              <a:t>11/4/2021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DFEE5B-A5D7-4887-82AF-6816A60E8777}" type="slidenum">
              <a:rPr lang="en-US" smtClean="0"/>
              <a:t>‹#›</a:t>
            </a:fld>
            <a:endParaRPr lang="en-US"/>
          </a:p>
        </p:txBody>
      </p:sp>
    </p:spTree>
    <p:extLst>
      <p:ext uri="{BB962C8B-B14F-4D97-AF65-F5344CB8AC3E}">
        <p14:creationId xmlns:p14="http://schemas.microsoft.com/office/powerpoint/2010/main" val="2830730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FEE5B-A5D7-4887-82AF-6816A60E8777}" type="slidenum">
              <a:rPr lang="en-US" smtClean="0"/>
              <a:t>1</a:t>
            </a:fld>
            <a:endParaRPr lang="en-US"/>
          </a:p>
        </p:txBody>
      </p:sp>
    </p:spTree>
    <p:extLst>
      <p:ext uri="{BB962C8B-B14F-4D97-AF65-F5344CB8AC3E}">
        <p14:creationId xmlns:p14="http://schemas.microsoft.com/office/powerpoint/2010/main" val="1363649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FEE5B-A5D7-4887-82AF-6816A60E8777}" type="slidenum">
              <a:rPr lang="en-US" smtClean="0"/>
              <a:t>10</a:t>
            </a:fld>
            <a:endParaRPr lang="en-US"/>
          </a:p>
        </p:txBody>
      </p:sp>
    </p:spTree>
    <p:extLst>
      <p:ext uri="{BB962C8B-B14F-4D97-AF65-F5344CB8AC3E}">
        <p14:creationId xmlns:p14="http://schemas.microsoft.com/office/powerpoint/2010/main" val="1560025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ADFEE5B-A5D7-4887-82AF-6816A60E8777}" type="slidenum">
              <a:rPr lang="en-US" smtClean="0"/>
              <a:t>11</a:t>
            </a:fld>
            <a:endParaRPr lang="en-US"/>
          </a:p>
        </p:txBody>
      </p:sp>
    </p:spTree>
    <p:extLst>
      <p:ext uri="{BB962C8B-B14F-4D97-AF65-F5344CB8AC3E}">
        <p14:creationId xmlns:p14="http://schemas.microsoft.com/office/powerpoint/2010/main" val="1858690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FEE5B-A5D7-4887-82AF-6816A60E8777}" type="slidenum">
              <a:rPr lang="en-US" smtClean="0"/>
              <a:t>12</a:t>
            </a:fld>
            <a:endParaRPr lang="en-US"/>
          </a:p>
        </p:txBody>
      </p:sp>
    </p:spTree>
    <p:extLst>
      <p:ext uri="{BB962C8B-B14F-4D97-AF65-F5344CB8AC3E}">
        <p14:creationId xmlns:p14="http://schemas.microsoft.com/office/powerpoint/2010/main" val="1599159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critical element of any effective safety and health program is a proactive, ongoing process to identify and assess hazards.   Hazard identification is the foundation for a safe and healthy workplace, because you can’t implement effective strategies to mitigate the risk until you know what the hazards are. </a:t>
            </a:r>
          </a:p>
          <a:p>
            <a:endParaRPr lang="en-US" dirty="0"/>
          </a:p>
          <a:p>
            <a:r>
              <a:rPr lang="en-US" dirty="0"/>
              <a:t>There are number of different methods that can be used to identify hazards.  One method involves communicating with the workers.   Listen to their concerns, conduct a survey – I know PAHO did this several years to help identify concerns within the workplace.   </a:t>
            </a:r>
          </a:p>
          <a:p>
            <a:endParaRPr lang="en-US" sz="1300" dirty="0"/>
          </a:p>
          <a:p>
            <a:r>
              <a:rPr lang="en-US" dirty="0"/>
              <a:t>Review available data – this includes reviewing illnesses and injury reports to gather details on potential workplace hazards as well as reviewing product safety data sheets.  A safety data sheet, for those of you are aren’t familiar with them, includes information such as the properties of each chemical; the physical, health, and environmental health hazards; protective measures; and safety precautions for handling, storing, and transporting the chemical.   It provides guidance for each specific chemical on things such as: </a:t>
            </a:r>
            <a:r>
              <a:rPr lang="en-US" dirty="0">
                <a:effectLst/>
              </a:rPr>
              <a:t>Personal Protective Equipment (PPE), First aid procedures, and Spill clean-up procedures.</a:t>
            </a:r>
          </a:p>
          <a:p>
            <a:endParaRPr lang="en-US" dirty="0">
              <a:effectLst/>
            </a:endParaRPr>
          </a:p>
          <a:p>
            <a:r>
              <a:rPr lang="en-US" dirty="0">
                <a:effectLst/>
              </a:rPr>
              <a:t>One of the most useful things is to do a periodic walkthroughs or sites surveys.  It is most useful to use a checklist when doing this to help focus your attention and identify potential hazards.  Throughout all of this, the most important thing is to understand the worker’s role and job task.  </a:t>
            </a:r>
          </a:p>
          <a:p>
            <a:endParaRPr lang="en-US" dirty="0"/>
          </a:p>
        </p:txBody>
      </p:sp>
      <p:sp>
        <p:nvSpPr>
          <p:cNvPr id="4" name="Slide Number Placeholder 3"/>
          <p:cNvSpPr>
            <a:spLocks noGrp="1"/>
          </p:cNvSpPr>
          <p:nvPr>
            <p:ph type="sldNum" sz="quarter" idx="10"/>
          </p:nvPr>
        </p:nvSpPr>
        <p:spPr/>
        <p:txBody>
          <a:bodyPr/>
          <a:lstStyle/>
          <a:p>
            <a:fld id="{AADFEE5B-A5D7-4887-82AF-6816A60E8777}" type="slidenum">
              <a:rPr lang="en-US" smtClean="0"/>
              <a:t>13</a:t>
            </a:fld>
            <a:endParaRPr lang="en-US"/>
          </a:p>
        </p:txBody>
      </p:sp>
    </p:spTree>
    <p:extLst>
      <p:ext uri="{BB962C8B-B14F-4D97-AF65-F5344CB8AC3E}">
        <p14:creationId xmlns:p14="http://schemas.microsoft.com/office/powerpoint/2010/main" val="3983121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FEE5B-A5D7-4887-82AF-6816A60E8777}" type="slidenum">
              <a:rPr lang="en-US" smtClean="0"/>
              <a:t>14</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5874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FEE5B-A5D7-4887-82AF-6816A60E8777}" type="slidenum">
              <a:rPr lang="en-US" smtClean="0"/>
              <a:t>15</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50116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FEE5B-A5D7-4887-82AF-6816A60E8777}" type="slidenum">
              <a:rPr lang="en-US" smtClean="0"/>
              <a:t>16</a:t>
            </a:fld>
            <a:endParaRPr lang="en-US"/>
          </a:p>
        </p:txBody>
      </p:sp>
    </p:spTree>
    <p:extLst>
      <p:ext uri="{BB962C8B-B14F-4D97-AF65-F5344CB8AC3E}">
        <p14:creationId xmlns:p14="http://schemas.microsoft.com/office/powerpoint/2010/main" val="3978967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FEE5B-A5D7-4887-82AF-6816A60E8777}" type="slidenum">
              <a:rPr lang="en-US" smtClean="0"/>
              <a:t>17</a:t>
            </a:fld>
            <a:endParaRPr lang="en-US"/>
          </a:p>
        </p:txBody>
      </p:sp>
    </p:spTree>
    <p:extLst>
      <p:ext uri="{BB962C8B-B14F-4D97-AF65-F5344CB8AC3E}">
        <p14:creationId xmlns:p14="http://schemas.microsoft.com/office/powerpoint/2010/main" val="2095555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FEE5B-A5D7-4887-82AF-6816A60E8777}" type="slidenum">
              <a:rPr lang="en-US" smtClean="0"/>
              <a:t>18</a:t>
            </a:fld>
            <a:endParaRPr lang="en-US"/>
          </a:p>
        </p:txBody>
      </p:sp>
    </p:spTree>
    <p:extLst>
      <p:ext uri="{BB962C8B-B14F-4D97-AF65-F5344CB8AC3E}">
        <p14:creationId xmlns:p14="http://schemas.microsoft.com/office/powerpoint/2010/main" val="1918923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FEE5B-A5D7-4887-82AF-6816A60E8777}" type="slidenum">
              <a:rPr lang="en-US" smtClean="0"/>
              <a:t>19</a:t>
            </a:fld>
            <a:endParaRPr lang="en-US"/>
          </a:p>
        </p:txBody>
      </p:sp>
    </p:spTree>
    <p:extLst>
      <p:ext uri="{BB962C8B-B14F-4D97-AF65-F5344CB8AC3E}">
        <p14:creationId xmlns:p14="http://schemas.microsoft.com/office/powerpoint/2010/main" val="24387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DFEE5B-A5D7-4887-82AF-6816A60E8777}" type="slidenum">
              <a:rPr lang="en-US" smtClean="0"/>
              <a:t>2</a:t>
            </a:fld>
            <a:endParaRPr lang="en-US"/>
          </a:p>
        </p:txBody>
      </p:sp>
    </p:spTree>
    <p:extLst>
      <p:ext uri="{BB962C8B-B14F-4D97-AF65-F5344CB8AC3E}">
        <p14:creationId xmlns:p14="http://schemas.microsoft.com/office/powerpoint/2010/main" val="1722485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DFEE5B-A5D7-4887-82AF-6816A60E8777}" type="slidenum">
              <a:rPr lang="en-US" smtClean="0"/>
              <a:t>20</a:t>
            </a:fld>
            <a:endParaRPr lang="en-US"/>
          </a:p>
        </p:txBody>
      </p:sp>
    </p:spTree>
    <p:extLst>
      <p:ext uri="{BB962C8B-B14F-4D97-AF65-F5344CB8AC3E}">
        <p14:creationId xmlns:p14="http://schemas.microsoft.com/office/powerpoint/2010/main" val="692521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FEE5B-A5D7-4887-82AF-6816A60E8777}" type="slidenum">
              <a:rPr lang="en-US" smtClean="0"/>
              <a:t>21</a:t>
            </a:fld>
            <a:endParaRPr lang="en-US"/>
          </a:p>
        </p:txBody>
      </p:sp>
    </p:spTree>
    <p:extLst>
      <p:ext uri="{BB962C8B-B14F-4D97-AF65-F5344CB8AC3E}">
        <p14:creationId xmlns:p14="http://schemas.microsoft.com/office/powerpoint/2010/main" val="1285365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FEE5B-A5D7-4887-82AF-6816A60E8777}" type="slidenum">
              <a:rPr lang="en-US" smtClean="0"/>
              <a:t>22</a:t>
            </a:fld>
            <a:endParaRPr lang="en-US"/>
          </a:p>
        </p:txBody>
      </p:sp>
    </p:spTree>
    <p:extLst>
      <p:ext uri="{BB962C8B-B14F-4D97-AF65-F5344CB8AC3E}">
        <p14:creationId xmlns:p14="http://schemas.microsoft.com/office/powerpoint/2010/main" val="4107681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DFEE5B-A5D7-4887-82AF-6816A60E8777}" type="slidenum">
              <a:rPr lang="en-US" smtClean="0"/>
              <a:t>23</a:t>
            </a:fld>
            <a:endParaRPr lang="en-US"/>
          </a:p>
        </p:txBody>
      </p:sp>
    </p:spTree>
    <p:extLst>
      <p:ext uri="{BB962C8B-B14F-4D97-AF65-F5344CB8AC3E}">
        <p14:creationId xmlns:p14="http://schemas.microsoft.com/office/powerpoint/2010/main" val="945412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FEE5B-A5D7-4887-82AF-6816A60E8777}" type="slidenum">
              <a:rPr lang="en-US" smtClean="0"/>
              <a:t>24</a:t>
            </a:fld>
            <a:endParaRPr lang="en-US"/>
          </a:p>
        </p:txBody>
      </p:sp>
    </p:spTree>
    <p:extLst>
      <p:ext uri="{BB962C8B-B14F-4D97-AF65-F5344CB8AC3E}">
        <p14:creationId xmlns:p14="http://schemas.microsoft.com/office/powerpoint/2010/main" val="4055875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FEE5B-A5D7-4887-82AF-6816A60E8777}" type="slidenum">
              <a:rPr lang="en-US" smtClean="0"/>
              <a:t>25</a:t>
            </a:fld>
            <a:endParaRPr lang="en-US"/>
          </a:p>
        </p:txBody>
      </p:sp>
    </p:spTree>
    <p:extLst>
      <p:ext uri="{BB962C8B-B14F-4D97-AF65-F5344CB8AC3E}">
        <p14:creationId xmlns:p14="http://schemas.microsoft.com/office/powerpoint/2010/main" val="1660142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FEE5B-A5D7-4887-82AF-6816A60E8777}" type="slidenum">
              <a:rPr lang="en-US" smtClean="0"/>
              <a:t>26</a:t>
            </a:fld>
            <a:endParaRPr lang="en-US"/>
          </a:p>
        </p:txBody>
      </p:sp>
    </p:spTree>
    <p:extLst>
      <p:ext uri="{BB962C8B-B14F-4D97-AF65-F5344CB8AC3E}">
        <p14:creationId xmlns:p14="http://schemas.microsoft.com/office/powerpoint/2010/main" val="2449504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Ideally the top of your computer monitor should be close to eye level so that your eyes are looking slightly downward when looking at the screen, but your neck is straight – you are not bending it.  The problem is this hard to do when working when from a laptop.  Unfortunately the solution often requires purchasing of additional equipment.   Either an external keyboard or an external monitor so that the monitor can be raised to the proper height.   </a:t>
            </a:r>
          </a:p>
          <a:p>
            <a:endParaRPr lang="en-US" dirty="0"/>
          </a:p>
        </p:txBody>
      </p:sp>
      <p:sp>
        <p:nvSpPr>
          <p:cNvPr id="4" name="Slide Number Placeholder 3"/>
          <p:cNvSpPr>
            <a:spLocks noGrp="1"/>
          </p:cNvSpPr>
          <p:nvPr>
            <p:ph type="sldNum" sz="quarter" idx="10"/>
          </p:nvPr>
        </p:nvSpPr>
        <p:spPr/>
        <p:txBody>
          <a:bodyPr/>
          <a:lstStyle/>
          <a:p>
            <a:fld id="{AADFEE5B-A5D7-4887-82AF-6816A60E8777}" type="slidenum">
              <a:rPr lang="en-US" smtClean="0"/>
              <a:t>27</a:t>
            </a:fld>
            <a:endParaRPr lang="en-US"/>
          </a:p>
        </p:txBody>
      </p:sp>
    </p:spTree>
    <p:extLst>
      <p:ext uri="{BB962C8B-B14F-4D97-AF65-F5344CB8AC3E}">
        <p14:creationId xmlns:p14="http://schemas.microsoft.com/office/powerpoint/2010/main" val="4179829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ADFEE5B-A5D7-4887-82AF-6816A60E8777}" type="slidenum">
              <a:rPr lang="en-US" smtClean="0"/>
              <a:t>28</a:t>
            </a:fld>
            <a:endParaRPr lang="en-US"/>
          </a:p>
        </p:txBody>
      </p:sp>
    </p:spTree>
    <p:extLst>
      <p:ext uri="{BB962C8B-B14F-4D97-AF65-F5344CB8AC3E}">
        <p14:creationId xmlns:p14="http://schemas.microsoft.com/office/powerpoint/2010/main" val="1270904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FEE5B-A5D7-4887-82AF-6816A60E8777}" type="slidenum">
              <a:rPr lang="en-US" smtClean="0"/>
              <a:t>29</a:t>
            </a:fld>
            <a:endParaRPr lang="en-US"/>
          </a:p>
        </p:txBody>
      </p:sp>
    </p:spTree>
    <p:extLst>
      <p:ext uri="{BB962C8B-B14F-4D97-AF65-F5344CB8AC3E}">
        <p14:creationId xmlns:p14="http://schemas.microsoft.com/office/powerpoint/2010/main" val="227909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FEE5B-A5D7-4887-82AF-6816A60E8777}" type="slidenum">
              <a:rPr lang="en-US" smtClean="0"/>
              <a:t>3</a:t>
            </a:fld>
            <a:endParaRPr lang="en-US"/>
          </a:p>
        </p:txBody>
      </p:sp>
    </p:spTree>
    <p:extLst>
      <p:ext uri="{BB962C8B-B14F-4D97-AF65-F5344CB8AC3E}">
        <p14:creationId xmlns:p14="http://schemas.microsoft.com/office/powerpoint/2010/main" val="37853657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FEE5B-A5D7-4887-82AF-6816A60E8777}" type="slidenum">
              <a:rPr lang="en-US" smtClean="0"/>
              <a:t>30</a:t>
            </a:fld>
            <a:endParaRPr lang="en-US"/>
          </a:p>
        </p:txBody>
      </p:sp>
    </p:spTree>
    <p:extLst>
      <p:ext uri="{BB962C8B-B14F-4D97-AF65-F5344CB8AC3E}">
        <p14:creationId xmlns:p14="http://schemas.microsoft.com/office/powerpoint/2010/main" val="25945752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FEE5B-A5D7-4887-82AF-6816A60E8777}" type="slidenum">
              <a:rPr lang="en-US" smtClean="0"/>
              <a:t>31</a:t>
            </a:fld>
            <a:endParaRPr lang="en-US"/>
          </a:p>
        </p:txBody>
      </p:sp>
    </p:spTree>
    <p:extLst>
      <p:ext uri="{BB962C8B-B14F-4D97-AF65-F5344CB8AC3E}">
        <p14:creationId xmlns:p14="http://schemas.microsoft.com/office/powerpoint/2010/main" val="36913877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DFEE5B-A5D7-4887-82AF-6816A60E87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21213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DFEE5B-A5D7-4887-82AF-6816A60E8777}" type="slidenum">
              <a:rPr lang="en-US" smtClean="0"/>
              <a:t>33</a:t>
            </a:fld>
            <a:endParaRPr lang="en-US"/>
          </a:p>
        </p:txBody>
      </p:sp>
    </p:spTree>
    <p:extLst>
      <p:ext uri="{BB962C8B-B14F-4D97-AF65-F5344CB8AC3E}">
        <p14:creationId xmlns:p14="http://schemas.microsoft.com/office/powerpoint/2010/main" val="9440348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C1C64-9098-4D22-8392-608211D262A0}" type="slidenum">
              <a:rPr lang="en-US" smtClean="0"/>
              <a:t>34</a:t>
            </a:fld>
            <a:endParaRPr lang="en-US"/>
          </a:p>
        </p:txBody>
      </p:sp>
    </p:spTree>
    <p:extLst>
      <p:ext uri="{BB962C8B-B14F-4D97-AF65-F5344CB8AC3E}">
        <p14:creationId xmlns:p14="http://schemas.microsoft.com/office/powerpoint/2010/main" val="37118616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C1C64-9098-4D22-8392-608211D262A0}" type="slidenum">
              <a:rPr lang="en-US" smtClean="0"/>
              <a:t>35</a:t>
            </a:fld>
            <a:endParaRPr lang="en-US"/>
          </a:p>
        </p:txBody>
      </p:sp>
    </p:spTree>
    <p:extLst>
      <p:ext uri="{BB962C8B-B14F-4D97-AF65-F5344CB8AC3E}">
        <p14:creationId xmlns:p14="http://schemas.microsoft.com/office/powerpoint/2010/main" val="6772558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AADFEE5B-A5D7-4887-82AF-6816A60E8777}" type="slidenum">
              <a:rPr lang="en-US" smtClean="0"/>
              <a:t>36</a:t>
            </a:fld>
            <a:endParaRPr lang="en-US"/>
          </a:p>
        </p:txBody>
      </p:sp>
    </p:spTree>
    <p:extLst>
      <p:ext uri="{BB962C8B-B14F-4D97-AF65-F5344CB8AC3E}">
        <p14:creationId xmlns:p14="http://schemas.microsoft.com/office/powerpoint/2010/main" val="10982553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FDC1C64-9098-4D22-8392-608211D262A0}" type="slidenum">
              <a:rPr lang="en-US" smtClean="0"/>
              <a:t>37</a:t>
            </a:fld>
            <a:endParaRPr lang="en-US"/>
          </a:p>
        </p:txBody>
      </p:sp>
    </p:spTree>
    <p:extLst>
      <p:ext uri="{BB962C8B-B14F-4D97-AF65-F5344CB8AC3E}">
        <p14:creationId xmlns:p14="http://schemas.microsoft.com/office/powerpoint/2010/main" val="8308124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C1C64-9098-4D22-8392-608211D262A0}" type="slidenum">
              <a:rPr lang="en-US" smtClean="0"/>
              <a:t>38</a:t>
            </a:fld>
            <a:endParaRPr lang="en-US"/>
          </a:p>
        </p:txBody>
      </p:sp>
    </p:spTree>
    <p:extLst>
      <p:ext uri="{BB962C8B-B14F-4D97-AF65-F5344CB8AC3E}">
        <p14:creationId xmlns:p14="http://schemas.microsoft.com/office/powerpoint/2010/main" val="13117876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C1C64-9098-4D22-8392-608211D262A0}" type="slidenum">
              <a:rPr lang="en-US" smtClean="0"/>
              <a:t>39</a:t>
            </a:fld>
            <a:endParaRPr lang="en-US"/>
          </a:p>
        </p:txBody>
      </p:sp>
    </p:spTree>
    <p:extLst>
      <p:ext uri="{BB962C8B-B14F-4D97-AF65-F5344CB8AC3E}">
        <p14:creationId xmlns:p14="http://schemas.microsoft.com/office/powerpoint/2010/main" val="1818470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FEE5B-A5D7-4887-82AF-6816A60E8777}" type="slidenum">
              <a:rPr lang="en-US" smtClean="0"/>
              <a:t>4</a:t>
            </a:fld>
            <a:endParaRPr lang="en-US"/>
          </a:p>
        </p:txBody>
      </p:sp>
      <p:sp>
        <p:nvSpPr>
          <p:cNvPr id="5" name="TextBox 4">
            <a:extLst>
              <a:ext uri="{FF2B5EF4-FFF2-40B4-BE49-F238E27FC236}">
                <a16:creationId xmlns:a16="http://schemas.microsoft.com/office/drawing/2014/main" id="{1F86490E-5418-4A10-8034-953F8CFC4055}"/>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242401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DFEE5B-A5D7-4887-82AF-6816A60E8777}" type="slidenum">
              <a:rPr lang="en-US" smtClean="0"/>
              <a:t>40</a:t>
            </a:fld>
            <a:endParaRPr lang="en-US"/>
          </a:p>
        </p:txBody>
      </p:sp>
    </p:spTree>
    <p:extLst>
      <p:ext uri="{BB962C8B-B14F-4D97-AF65-F5344CB8AC3E}">
        <p14:creationId xmlns:p14="http://schemas.microsoft.com/office/powerpoint/2010/main" val="10419544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DFEE5B-A5D7-4887-82AF-6816A60E8777}" type="slidenum">
              <a:rPr lang="en-US" smtClean="0"/>
              <a:t>41</a:t>
            </a:fld>
            <a:endParaRPr lang="en-US"/>
          </a:p>
        </p:txBody>
      </p:sp>
    </p:spTree>
    <p:extLst>
      <p:ext uri="{BB962C8B-B14F-4D97-AF65-F5344CB8AC3E}">
        <p14:creationId xmlns:p14="http://schemas.microsoft.com/office/powerpoint/2010/main" val="25338389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DFEE5B-A5D7-4887-82AF-6816A60E8777}" type="slidenum">
              <a:rPr lang="en-US" smtClean="0"/>
              <a:t>42</a:t>
            </a:fld>
            <a:endParaRPr lang="en-US"/>
          </a:p>
        </p:txBody>
      </p:sp>
    </p:spTree>
    <p:extLst>
      <p:ext uri="{BB962C8B-B14F-4D97-AF65-F5344CB8AC3E}">
        <p14:creationId xmlns:p14="http://schemas.microsoft.com/office/powerpoint/2010/main" val="40108371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C1C64-9098-4D22-8392-608211D262A0}" type="slidenum">
              <a:rPr lang="en-US" smtClean="0"/>
              <a:t>43</a:t>
            </a:fld>
            <a:endParaRPr lang="en-US"/>
          </a:p>
        </p:txBody>
      </p:sp>
    </p:spTree>
    <p:extLst>
      <p:ext uri="{BB962C8B-B14F-4D97-AF65-F5344CB8AC3E}">
        <p14:creationId xmlns:p14="http://schemas.microsoft.com/office/powerpoint/2010/main" val="37161568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DC1C64-9098-4D22-8392-608211D262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06573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DFEE5B-A5D7-4887-82AF-6816A60E8777}" type="slidenum">
              <a:rPr lang="en-US" smtClean="0"/>
              <a:t>45</a:t>
            </a:fld>
            <a:endParaRPr lang="en-US"/>
          </a:p>
        </p:txBody>
      </p:sp>
    </p:spTree>
    <p:extLst>
      <p:ext uri="{BB962C8B-B14F-4D97-AF65-F5344CB8AC3E}">
        <p14:creationId xmlns:p14="http://schemas.microsoft.com/office/powerpoint/2010/main" val="30006266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DFEE5B-A5D7-4887-82AF-6816A60E8777}" type="slidenum">
              <a:rPr lang="en-US" smtClean="0"/>
              <a:t>46</a:t>
            </a:fld>
            <a:endParaRPr lang="en-US"/>
          </a:p>
        </p:txBody>
      </p:sp>
    </p:spTree>
    <p:extLst>
      <p:ext uri="{BB962C8B-B14F-4D97-AF65-F5344CB8AC3E}">
        <p14:creationId xmlns:p14="http://schemas.microsoft.com/office/powerpoint/2010/main" val="22173473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DFEE5B-A5D7-4887-82AF-6816A60E8777}" type="slidenum">
              <a:rPr lang="en-US" smtClean="0"/>
              <a:t>47</a:t>
            </a:fld>
            <a:endParaRPr lang="en-US"/>
          </a:p>
        </p:txBody>
      </p:sp>
    </p:spTree>
    <p:extLst>
      <p:ext uri="{BB962C8B-B14F-4D97-AF65-F5344CB8AC3E}">
        <p14:creationId xmlns:p14="http://schemas.microsoft.com/office/powerpoint/2010/main" val="1267678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FEE5B-A5D7-4887-82AF-6816A60E8777}" type="slidenum">
              <a:rPr lang="en-US" smtClean="0"/>
              <a:t>5</a:t>
            </a:fld>
            <a:endParaRPr lang="en-US"/>
          </a:p>
        </p:txBody>
      </p:sp>
    </p:spTree>
    <p:extLst>
      <p:ext uri="{BB962C8B-B14F-4D97-AF65-F5344CB8AC3E}">
        <p14:creationId xmlns:p14="http://schemas.microsoft.com/office/powerpoint/2010/main" val="524707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FEE5B-A5D7-4887-82AF-6816A60E8777}" type="slidenum">
              <a:rPr lang="en-US" smtClean="0"/>
              <a:t>6</a:t>
            </a:fld>
            <a:endParaRPr lang="en-US"/>
          </a:p>
        </p:txBody>
      </p:sp>
    </p:spTree>
    <p:extLst>
      <p:ext uri="{BB962C8B-B14F-4D97-AF65-F5344CB8AC3E}">
        <p14:creationId xmlns:p14="http://schemas.microsoft.com/office/powerpoint/2010/main" val="937749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FEE5B-A5D7-4887-82AF-6816A60E8777}" type="slidenum">
              <a:rPr lang="en-US" smtClean="0"/>
              <a:t>7</a:t>
            </a:fld>
            <a:endParaRPr lang="en-US"/>
          </a:p>
        </p:txBody>
      </p:sp>
    </p:spTree>
    <p:extLst>
      <p:ext uri="{BB962C8B-B14F-4D97-AF65-F5344CB8AC3E}">
        <p14:creationId xmlns:p14="http://schemas.microsoft.com/office/powerpoint/2010/main" val="4058578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FEE5B-A5D7-4887-82AF-6816A60E8777}" type="slidenum">
              <a:rPr lang="en-US" smtClean="0"/>
              <a:t>8</a:t>
            </a:fld>
            <a:endParaRPr lang="en-US"/>
          </a:p>
        </p:txBody>
      </p:sp>
    </p:spTree>
    <p:extLst>
      <p:ext uri="{BB962C8B-B14F-4D97-AF65-F5344CB8AC3E}">
        <p14:creationId xmlns:p14="http://schemas.microsoft.com/office/powerpoint/2010/main" val="4242701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FEE5B-A5D7-4887-82AF-6816A60E8777}" type="slidenum">
              <a:rPr lang="en-US" smtClean="0"/>
              <a:t>9</a:t>
            </a:fld>
            <a:endParaRPr lang="en-US"/>
          </a:p>
        </p:txBody>
      </p:sp>
    </p:spTree>
    <p:extLst>
      <p:ext uri="{BB962C8B-B14F-4D97-AF65-F5344CB8AC3E}">
        <p14:creationId xmlns:p14="http://schemas.microsoft.com/office/powerpoint/2010/main" val="540561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233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887592"/>
            <a:ext cx="10972800" cy="1143000"/>
          </a:xfrm>
        </p:spPr>
        <p:txBody>
          <a:bodyPr/>
          <a:lstStyle/>
          <a:p>
            <a:r>
              <a:rPr lang="en-US" dirty="0"/>
              <a:t>Click to edit Master title style</a:t>
            </a:r>
          </a:p>
        </p:txBody>
      </p:sp>
      <p:sp>
        <p:nvSpPr>
          <p:cNvPr id="3" name="Content Placeholder 2"/>
          <p:cNvSpPr>
            <a:spLocks noGrp="1"/>
          </p:cNvSpPr>
          <p:nvPr>
            <p:ph idx="1"/>
          </p:nvPr>
        </p:nvSpPr>
        <p:spPr>
          <a:xfrm>
            <a:off x="609600" y="2030593"/>
            <a:ext cx="10972800" cy="40955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4247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97437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9382D-C057-4147-A25D-F8E4C2F5F78E}" type="datetimeFigureOut">
              <a:rPr lang="en-US" smtClean="0"/>
              <a:t>11/4/2021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7C5C88E-DD74-3749-A6CB-A855C5DAE8DD}" type="slidenum">
              <a:rPr lang="en-US" smtClean="0"/>
              <a:t>‹#›</a:t>
            </a:fld>
            <a:endParaRPr lang="en-US" dirty="0"/>
          </a:p>
        </p:txBody>
      </p:sp>
    </p:spTree>
    <p:extLst>
      <p:ext uri="{BB962C8B-B14F-4D97-AF65-F5344CB8AC3E}">
        <p14:creationId xmlns:p14="http://schemas.microsoft.com/office/powerpoint/2010/main" val="21066156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9382D-C057-4147-A25D-F8E4C2F5F78E}" type="datetimeFigureOut">
              <a:rPr lang="en-US" smtClean="0"/>
              <a:t>11/4/2021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5C88E-DD74-3749-A6CB-A855C5DAE8DD}" type="slidenum">
              <a:rPr lang="en-US" smtClean="0"/>
              <a:t>‹#›</a:t>
            </a:fld>
            <a:endParaRPr lang="en-US" dirty="0"/>
          </a:p>
        </p:txBody>
      </p:sp>
    </p:spTree>
    <p:extLst>
      <p:ext uri="{BB962C8B-B14F-4D97-AF65-F5344CB8AC3E}">
        <p14:creationId xmlns:p14="http://schemas.microsoft.com/office/powerpoint/2010/main" val="1911807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20.png"/><Relationship Id="rId5" Type="http://schemas.openxmlformats.org/officeDocument/2006/relationships/diagramQuickStyle" Target="../diagrams/quickStyle4.xml"/><Relationship Id="rId10" Type="http://schemas.openxmlformats.org/officeDocument/2006/relationships/image" Target="../media/image19.png"/><Relationship Id="rId4" Type="http://schemas.openxmlformats.org/officeDocument/2006/relationships/diagramLayout" Target="../diagrams/layout4.xml"/><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2.jpg"/><Relationship Id="rId13" Type="http://schemas.openxmlformats.org/officeDocument/2006/relationships/image" Target="../media/image27.jp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25.jpg"/><Relationship Id="rId5" Type="http://schemas.openxmlformats.org/officeDocument/2006/relationships/diagramQuickStyle" Target="../diagrams/quickStyle5.xml"/><Relationship Id="rId10" Type="http://schemas.openxmlformats.org/officeDocument/2006/relationships/image" Target="../media/image24.jpg"/><Relationship Id="rId4" Type="http://schemas.openxmlformats.org/officeDocument/2006/relationships/diagramLayout" Target="../diagrams/layout5.xml"/><Relationship Id="rId9"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9.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hyperlink" Target="https://youtu.be/ZLwIP8cBaWA"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hyperlink" Target="https://www.ors.od.nih.gov/sr/dohs/Documents/Computer%20Workstation%20Ergonomics%20Self%20Assessment%20Checklist.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www.osha.gov/SLTC/etools/computerworkstations/checklist_evaluation.html" TargetMode="External"/><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1.pn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microsoft.com/office/2007/relationships/hdphoto" Target="../media/hdphoto3.wdp"/></Relationships>
</file>

<file path=ppt/slides/_rels/slide4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youtu.be/ZLwIP8cBaWA"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s://www.cdc.gov/workplacehealthpromotion/initiatives/resource-center/pdf/Workplace-Physical-Activity-Break-Guide-508.pdf" TargetMode="External"/><Relationship Id="rId5" Type="http://schemas.openxmlformats.org/officeDocument/2006/relationships/hyperlink" Target="https://www.osha.gov/SLTC/etools/computerworkstations/checklist_evaluation.html" TargetMode="External"/><Relationship Id="rId4" Type="http://schemas.openxmlformats.org/officeDocument/2006/relationships/hyperlink" Target="https://www.ors.od.nih.gov/sr/dohs/Documents/Computer%20Workstation%20Ergonomics%20Self%20Assessment%20Checklist.pdf"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2.deloitte.com/content/dam/Deloitte/de/Documents/human-capital/Remote-Collaboration-COVID-19.pdf"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1.png"/><Relationship Id="rId5" Type="http://schemas.openxmlformats.org/officeDocument/2006/relationships/diagramQuickStyle" Target="../diagrams/quickStyle2.xml"/><Relationship Id="rId10" Type="http://schemas.openxmlformats.org/officeDocument/2006/relationships/image" Target="../media/image10.png"/><Relationship Id="rId4" Type="http://schemas.openxmlformats.org/officeDocument/2006/relationships/diagramLayout" Target="../diagrams/layout2.xm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16.png"/><Relationship Id="rId5" Type="http://schemas.openxmlformats.org/officeDocument/2006/relationships/diagramQuickStyle" Target="../diagrams/quickStyle3.xml"/><Relationship Id="rId10" Type="http://schemas.openxmlformats.org/officeDocument/2006/relationships/image" Target="../media/image15.png"/><Relationship Id="rId4" Type="http://schemas.openxmlformats.org/officeDocument/2006/relationships/diagramLayout" Target="../diagrams/layout3.xml"/><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5903A-B4C0-4B1C-B196-760D6DF4D623}"/>
              </a:ext>
            </a:extLst>
          </p:cNvPr>
          <p:cNvSpPr>
            <a:spLocks noGrp="1"/>
          </p:cNvSpPr>
          <p:nvPr>
            <p:ph type="ctrTitle"/>
          </p:nvPr>
        </p:nvSpPr>
        <p:spPr>
          <a:xfrm>
            <a:off x="914400" y="1542597"/>
            <a:ext cx="10363200" cy="1470025"/>
          </a:xfrm>
        </p:spPr>
        <p:txBody>
          <a:bodyPr>
            <a:normAutofit/>
          </a:bodyPr>
          <a:lstStyle/>
          <a:p>
            <a:r>
              <a:rPr lang="en-US" dirty="0"/>
              <a:t>An Overview of Occupational Hazards Found in Offices and the Impact of COVID-19</a:t>
            </a:r>
          </a:p>
        </p:txBody>
      </p:sp>
      <p:sp>
        <p:nvSpPr>
          <p:cNvPr id="3" name="Subtitle 2">
            <a:extLst>
              <a:ext uri="{FF2B5EF4-FFF2-40B4-BE49-F238E27FC236}">
                <a16:creationId xmlns:a16="http://schemas.microsoft.com/office/drawing/2014/main" id="{99994861-40CA-4E72-A468-D7B67717644B}"/>
              </a:ext>
            </a:extLst>
          </p:cNvPr>
          <p:cNvSpPr>
            <a:spLocks noGrp="1"/>
          </p:cNvSpPr>
          <p:nvPr>
            <p:ph type="subTitle" idx="1"/>
          </p:nvPr>
        </p:nvSpPr>
        <p:spPr/>
        <p:txBody>
          <a:bodyPr>
            <a:normAutofit fontScale="70000" lnSpcReduction="20000"/>
          </a:bodyPr>
          <a:lstStyle/>
          <a:p>
            <a:r>
              <a:rPr lang="en-US" dirty="0"/>
              <a:t>October 2020</a:t>
            </a:r>
          </a:p>
          <a:p>
            <a:endParaRPr lang="en-US" dirty="0"/>
          </a:p>
          <a:p>
            <a:r>
              <a:rPr lang="en-US" dirty="0"/>
              <a:t>Joanna Gaitens, PhD, MSN/MPH, RN</a:t>
            </a:r>
          </a:p>
          <a:p>
            <a:r>
              <a:rPr lang="en-US" dirty="0"/>
              <a:t>Marc Oliver, MBA, MPH, RN</a:t>
            </a:r>
          </a:p>
          <a:p>
            <a:r>
              <a:rPr lang="en-US" dirty="0"/>
              <a:t>Melissa McDiarmid, MD, MPH</a:t>
            </a:r>
          </a:p>
          <a:p>
            <a:endParaRPr lang="en-US" dirty="0"/>
          </a:p>
        </p:txBody>
      </p:sp>
    </p:spTree>
    <p:extLst>
      <p:ext uri="{BB962C8B-B14F-4D97-AF65-F5344CB8AC3E}">
        <p14:creationId xmlns:p14="http://schemas.microsoft.com/office/powerpoint/2010/main" val="3348530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4884"/>
            <a:ext cx="10972800" cy="1143000"/>
          </a:xfrm>
        </p:spPr>
        <p:txBody>
          <a:bodyPr>
            <a:normAutofit/>
          </a:bodyPr>
          <a:lstStyle/>
          <a:p>
            <a:r>
              <a:rPr lang="en-US" dirty="0"/>
              <a:t>Chemical Hazards in the Office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4026296"/>
              </p:ext>
            </p:extLst>
          </p:nvPr>
        </p:nvGraphicFramePr>
        <p:xfrm>
          <a:off x="609600" y="1355164"/>
          <a:ext cx="10972800" cy="4095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609600" y="5404472"/>
            <a:ext cx="2647950" cy="1371600"/>
          </a:xfrm>
          <a:prstGeom prst="rect">
            <a:avLst/>
          </a:prstGeom>
        </p:spPr>
      </p:pic>
      <p:pic>
        <p:nvPicPr>
          <p:cNvPr id="5" name="Picture 4"/>
          <p:cNvPicPr>
            <a:picLocks noChangeAspect="1"/>
          </p:cNvPicPr>
          <p:nvPr/>
        </p:nvPicPr>
        <p:blipFill>
          <a:blip r:embed="rId9"/>
          <a:stretch>
            <a:fillRect/>
          </a:stretch>
        </p:blipFill>
        <p:spPr>
          <a:xfrm>
            <a:off x="6096000" y="5385422"/>
            <a:ext cx="2009274" cy="1365989"/>
          </a:xfrm>
          <a:prstGeom prst="rect">
            <a:avLst/>
          </a:prstGeom>
        </p:spPr>
      </p:pic>
      <p:pic>
        <p:nvPicPr>
          <p:cNvPr id="6" name="Picture 5"/>
          <p:cNvPicPr>
            <a:picLocks noChangeAspect="1"/>
          </p:cNvPicPr>
          <p:nvPr/>
        </p:nvPicPr>
        <p:blipFill>
          <a:blip r:embed="rId10"/>
          <a:stretch>
            <a:fillRect/>
          </a:stretch>
        </p:blipFill>
        <p:spPr>
          <a:xfrm>
            <a:off x="8105274" y="5392141"/>
            <a:ext cx="2752725" cy="1352550"/>
          </a:xfrm>
          <a:prstGeom prst="rect">
            <a:avLst/>
          </a:prstGeom>
        </p:spPr>
      </p:pic>
      <p:pic>
        <p:nvPicPr>
          <p:cNvPr id="7" name="Picture 6"/>
          <p:cNvPicPr>
            <a:picLocks noChangeAspect="1"/>
          </p:cNvPicPr>
          <p:nvPr/>
        </p:nvPicPr>
        <p:blipFill>
          <a:blip r:embed="rId11"/>
          <a:stretch>
            <a:fillRect/>
          </a:stretch>
        </p:blipFill>
        <p:spPr>
          <a:xfrm>
            <a:off x="3305175" y="5385422"/>
            <a:ext cx="2790825" cy="1390650"/>
          </a:xfrm>
          <a:prstGeom prst="rect">
            <a:avLst/>
          </a:prstGeom>
        </p:spPr>
      </p:pic>
      <p:pic>
        <p:nvPicPr>
          <p:cNvPr id="8" name="Picture 7"/>
          <p:cNvPicPr>
            <a:picLocks noChangeAspect="1"/>
          </p:cNvPicPr>
          <p:nvPr/>
        </p:nvPicPr>
        <p:blipFill>
          <a:blip r:embed="rId12"/>
          <a:stretch>
            <a:fillRect/>
          </a:stretch>
        </p:blipFill>
        <p:spPr>
          <a:xfrm>
            <a:off x="10437521" y="5392141"/>
            <a:ext cx="1144879" cy="1358064"/>
          </a:xfrm>
          <a:prstGeom prst="rect">
            <a:avLst/>
          </a:prstGeom>
        </p:spPr>
      </p:pic>
    </p:spTree>
    <p:extLst>
      <p:ext uri="{BB962C8B-B14F-4D97-AF65-F5344CB8AC3E}">
        <p14:creationId xmlns:p14="http://schemas.microsoft.com/office/powerpoint/2010/main" val="1156677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729" y="403498"/>
            <a:ext cx="10972800" cy="1143000"/>
          </a:xfrm>
        </p:spPr>
        <p:txBody>
          <a:bodyPr/>
          <a:lstStyle/>
          <a:p>
            <a:r>
              <a:rPr lang="en-US" dirty="0"/>
              <a:t>Biological Hazards in the Office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9770351"/>
              </p:ext>
            </p:extLst>
          </p:nvPr>
        </p:nvGraphicFramePr>
        <p:xfrm>
          <a:off x="609600" y="1583650"/>
          <a:ext cx="10972800" cy="4252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10"/>
          <p:cNvGrpSpPr/>
          <p:nvPr/>
        </p:nvGrpSpPr>
        <p:grpSpPr>
          <a:xfrm>
            <a:off x="0" y="5553635"/>
            <a:ext cx="12192000" cy="1317812"/>
            <a:chOff x="0" y="5380246"/>
            <a:chExt cx="12192000" cy="1491201"/>
          </a:xfrm>
        </p:grpSpPr>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452629"/>
              <a:ext cx="3566160" cy="1379059"/>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95269" y="5394774"/>
              <a:ext cx="2677885" cy="1436914"/>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68566" y="5380246"/>
              <a:ext cx="1868504" cy="1459488"/>
            </a:xfrm>
            <a:prstGeom prst="rect">
              <a:avLst/>
            </a:prstGeom>
          </p:spPr>
        </p:pic>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78513" y="5390968"/>
              <a:ext cx="3493226" cy="1448766"/>
            </a:xfrm>
            <a:prstGeom prst="rect">
              <a:avLst/>
            </a:prstGeom>
          </p:spPr>
        </p:pic>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13426" y="5415476"/>
              <a:ext cx="2351314" cy="1442524"/>
            </a:xfrm>
            <a:prstGeom prst="rect">
              <a:avLst/>
            </a:prstGeom>
          </p:spPr>
        </p:pic>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l="24605" t="5832" r="44221" b="10123"/>
            <a:stretch/>
          </p:blipFill>
          <p:spPr>
            <a:xfrm>
              <a:off x="10045621" y="5380247"/>
              <a:ext cx="2146379" cy="1491200"/>
            </a:xfrm>
            <a:prstGeom prst="rect">
              <a:avLst/>
            </a:prstGeom>
          </p:spPr>
        </p:pic>
      </p:grpSp>
    </p:spTree>
    <p:extLst>
      <p:ext uri="{BB962C8B-B14F-4D97-AF65-F5344CB8AC3E}">
        <p14:creationId xmlns:p14="http://schemas.microsoft.com/office/powerpoint/2010/main" val="2537114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6E09-F910-49AF-89C9-9297AA453CA6}"/>
              </a:ext>
            </a:extLst>
          </p:cNvPr>
          <p:cNvSpPr>
            <a:spLocks noGrp="1"/>
          </p:cNvSpPr>
          <p:nvPr>
            <p:ph type="title"/>
          </p:nvPr>
        </p:nvSpPr>
        <p:spPr>
          <a:xfrm>
            <a:off x="381000" y="2285999"/>
            <a:ext cx="2576945" cy="1143000"/>
          </a:xfrm>
        </p:spPr>
        <p:txBody>
          <a:bodyPr>
            <a:normAutofit fontScale="90000"/>
          </a:bodyPr>
          <a:lstStyle/>
          <a:p>
            <a:r>
              <a:rPr lang="en-US" dirty="0"/>
              <a:t>Indoor Air Pollutants</a:t>
            </a:r>
            <a:br>
              <a:rPr lang="en-US" dirty="0"/>
            </a:br>
            <a:endParaRPr lang="en-US" dirty="0"/>
          </a:p>
        </p:txBody>
      </p:sp>
      <p:pic>
        <p:nvPicPr>
          <p:cNvPr id="4" name="Content Placeholder 3">
            <a:extLst>
              <a:ext uri="{FF2B5EF4-FFF2-40B4-BE49-F238E27FC236}">
                <a16:creationId xmlns:a16="http://schemas.microsoft.com/office/drawing/2014/main" id="{59061128-5D22-40D3-A4A3-8A428CE3342F}"/>
              </a:ext>
            </a:extLst>
          </p:cNvPr>
          <p:cNvPicPr>
            <a:picLocks noGrp="1" noChangeAspect="1"/>
          </p:cNvPicPr>
          <p:nvPr>
            <p:ph idx="1"/>
          </p:nvPr>
        </p:nvPicPr>
        <p:blipFill>
          <a:blip r:embed="rId3"/>
          <a:stretch>
            <a:fillRect/>
          </a:stretch>
        </p:blipFill>
        <p:spPr>
          <a:xfrm>
            <a:off x="3236495" y="479805"/>
            <a:ext cx="8799095" cy="6005216"/>
          </a:xfrm>
          <a:prstGeom prst="rect">
            <a:avLst/>
          </a:prstGeom>
        </p:spPr>
      </p:pic>
    </p:spTree>
    <p:extLst>
      <p:ext uri="{BB962C8B-B14F-4D97-AF65-F5344CB8AC3E}">
        <p14:creationId xmlns:p14="http://schemas.microsoft.com/office/powerpoint/2010/main" val="2930706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92052"/>
            <a:ext cx="10972800" cy="1143000"/>
          </a:xfrm>
        </p:spPr>
        <p:txBody>
          <a:bodyPr/>
          <a:lstStyle/>
          <a:p>
            <a:r>
              <a:rPr lang="en-US" dirty="0"/>
              <a:t>Methods for Identifying Hazards</a:t>
            </a:r>
          </a:p>
        </p:txBody>
      </p:sp>
      <p:sp>
        <p:nvSpPr>
          <p:cNvPr id="3" name="Content Placeholder 2"/>
          <p:cNvSpPr>
            <a:spLocks noGrp="1"/>
          </p:cNvSpPr>
          <p:nvPr>
            <p:ph idx="1"/>
          </p:nvPr>
        </p:nvSpPr>
        <p:spPr>
          <a:xfrm>
            <a:off x="609600" y="1801907"/>
            <a:ext cx="10972800" cy="4294656"/>
          </a:xfrm>
        </p:spPr>
        <p:txBody>
          <a:bodyPr/>
          <a:lstStyle/>
          <a:p>
            <a:r>
              <a:rPr lang="en-US" dirty="0"/>
              <a:t>Engage workers – listen to concerns, conduct survey</a:t>
            </a:r>
          </a:p>
          <a:p>
            <a:r>
              <a:rPr lang="en-US" dirty="0"/>
              <a:t>Review existing information: </a:t>
            </a:r>
          </a:p>
          <a:p>
            <a:pPr lvl="1"/>
            <a:r>
              <a:rPr lang="en-US" dirty="0"/>
              <a:t>Illness and injury reports</a:t>
            </a:r>
          </a:p>
          <a:p>
            <a:pPr lvl="1"/>
            <a:r>
              <a:rPr lang="en-US" dirty="0"/>
              <a:t>Product descriptions and Safety Data Sheets (SDS)</a:t>
            </a:r>
          </a:p>
          <a:p>
            <a:r>
              <a:rPr lang="en-US" dirty="0"/>
              <a:t>Conduct “Walk-through” or site survey</a:t>
            </a:r>
          </a:p>
        </p:txBody>
      </p:sp>
      <p:sp>
        <p:nvSpPr>
          <p:cNvPr id="5" name="TextBox 4"/>
          <p:cNvSpPr txBox="1"/>
          <p:nvPr/>
        </p:nvSpPr>
        <p:spPr>
          <a:xfrm>
            <a:off x="1682615" y="5541389"/>
            <a:ext cx="7876309" cy="584775"/>
          </a:xfrm>
          <a:prstGeom prst="rect">
            <a:avLst/>
          </a:prstGeom>
          <a:solidFill>
            <a:schemeClr val="bg1"/>
          </a:solidFill>
          <a:ln>
            <a:solidFill>
              <a:schemeClr val="accent2"/>
            </a:solidFill>
          </a:ln>
        </p:spPr>
        <p:txBody>
          <a:bodyPr wrap="square" rtlCol="0">
            <a:spAutoFit/>
          </a:bodyPr>
          <a:lstStyle/>
          <a:p>
            <a:pPr algn="ctr"/>
            <a:r>
              <a:rPr lang="en-US" sz="3200" dirty="0"/>
              <a:t>Understand the worker’s role and job tasks</a:t>
            </a:r>
            <a:r>
              <a:rPr lang="en-US" dirty="0"/>
              <a: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3324" y="2149641"/>
            <a:ext cx="2538676" cy="361996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7197" y="2149641"/>
            <a:ext cx="2553055" cy="3450639"/>
          </a:xfrm>
          <a:prstGeom prst="rect">
            <a:avLst/>
          </a:prstGeom>
        </p:spPr>
      </p:pic>
    </p:spTree>
    <p:extLst>
      <p:ext uri="{BB962C8B-B14F-4D97-AF65-F5344CB8AC3E}">
        <p14:creationId xmlns:p14="http://schemas.microsoft.com/office/powerpoint/2010/main" val="458005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83AF87-92E1-4071-A41A-4BB805145906}"/>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298799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B5E9A8-4F25-4332-96A8-CD8FB22BE25E}"/>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139434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972" y="340774"/>
            <a:ext cx="10972800" cy="1143000"/>
          </a:xfrm>
        </p:spPr>
        <p:txBody>
          <a:bodyPr/>
          <a:lstStyle/>
          <a:p>
            <a:r>
              <a:rPr lang="en-US" dirty="0"/>
              <a:t>Hierarchy of Controls</a:t>
            </a:r>
          </a:p>
        </p:txBody>
      </p:sp>
      <p:pic>
        <p:nvPicPr>
          <p:cNvPr id="4" name="Picture 3"/>
          <p:cNvPicPr>
            <a:picLocks noChangeAspect="1"/>
          </p:cNvPicPr>
          <p:nvPr/>
        </p:nvPicPr>
        <p:blipFill rotWithShape="1">
          <a:blip r:embed="rId3"/>
          <a:srcRect t="585" b="1"/>
          <a:stretch/>
        </p:blipFill>
        <p:spPr>
          <a:xfrm>
            <a:off x="2599509" y="1267097"/>
            <a:ext cx="7968342" cy="4964263"/>
          </a:xfrm>
          <a:prstGeom prst="rect">
            <a:avLst/>
          </a:prstGeom>
        </p:spPr>
      </p:pic>
      <p:pic>
        <p:nvPicPr>
          <p:cNvPr id="5" name="Picture 4"/>
          <p:cNvPicPr>
            <a:picLocks noChangeAspect="1"/>
          </p:cNvPicPr>
          <p:nvPr/>
        </p:nvPicPr>
        <p:blipFill>
          <a:blip r:embed="rId4"/>
          <a:stretch>
            <a:fillRect/>
          </a:stretch>
        </p:blipFill>
        <p:spPr>
          <a:xfrm>
            <a:off x="1710525" y="912274"/>
            <a:ext cx="888984" cy="5319086"/>
          </a:xfrm>
          <a:prstGeom prst="rect">
            <a:avLst/>
          </a:prstGeom>
        </p:spPr>
      </p:pic>
      <p:sp>
        <p:nvSpPr>
          <p:cNvPr id="6" name="TextBox 5"/>
          <p:cNvSpPr txBox="1"/>
          <p:nvPr/>
        </p:nvSpPr>
        <p:spPr>
          <a:xfrm>
            <a:off x="9161417" y="5862028"/>
            <a:ext cx="2020389" cy="369332"/>
          </a:xfrm>
          <a:prstGeom prst="rect">
            <a:avLst/>
          </a:prstGeom>
          <a:noFill/>
        </p:spPr>
        <p:txBody>
          <a:bodyPr wrap="square" rtlCol="0">
            <a:spAutoFit/>
          </a:bodyPr>
          <a:lstStyle/>
          <a:p>
            <a:r>
              <a:rPr lang="en-US" dirty="0"/>
              <a:t>Source: CDC</a:t>
            </a:r>
          </a:p>
        </p:txBody>
      </p:sp>
    </p:spTree>
    <p:extLst>
      <p:ext uri="{BB962C8B-B14F-4D97-AF65-F5344CB8AC3E}">
        <p14:creationId xmlns:p14="http://schemas.microsoft.com/office/powerpoint/2010/main" val="3683607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7386" y="1420508"/>
            <a:ext cx="7101477" cy="4578973"/>
          </a:xfrm>
          <a:prstGeom prst="rect">
            <a:avLst/>
          </a:prstGeom>
        </p:spPr>
      </p:pic>
      <p:sp>
        <p:nvSpPr>
          <p:cNvPr id="2" name="Title 1"/>
          <p:cNvSpPr>
            <a:spLocks noGrp="1"/>
          </p:cNvSpPr>
          <p:nvPr>
            <p:ph type="title"/>
          </p:nvPr>
        </p:nvSpPr>
        <p:spPr>
          <a:xfrm>
            <a:off x="609600" y="391203"/>
            <a:ext cx="10972800" cy="1143000"/>
          </a:xfrm>
        </p:spPr>
        <p:txBody>
          <a:bodyPr/>
          <a:lstStyle/>
          <a:p>
            <a:r>
              <a:rPr lang="en-US" dirty="0"/>
              <a:t>The ‘Office’ Now?</a:t>
            </a:r>
          </a:p>
        </p:txBody>
      </p:sp>
      <p:pic>
        <p:nvPicPr>
          <p:cNvPr id="6" name="Content Placeholder 5"/>
          <p:cNvPicPr>
            <a:picLocks noGrp="1" noChangeAspect="1"/>
          </p:cNvPicPr>
          <p:nvPr>
            <p:ph idx="1"/>
          </p:nvPr>
        </p:nvPicPr>
        <p:blipFill>
          <a:blip r:embed="rId4" cstate="hqprint">
            <a:extLst>
              <a:ext uri="{28A0092B-C50C-407E-A947-70E740481C1C}">
                <a14:useLocalDpi xmlns:a14="http://schemas.microsoft.com/office/drawing/2010/main" val="0"/>
              </a:ext>
            </a:extLst>
          </a:blip>
          <a:stretch>
            <a:fillRect/>
          </a:stretch>
        </p:blipFill>
        <p:spPr>
          <a:xfrm>
            <a:off x="371051" y="1273350"/>
            <a:ext cx="4462205" cy="2621312"/>
          </a:xfr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8510" y="1489318"/>
            <a:ext cx="4379785" cy="2450229"/>
          </a:xfrm>
          <a:prstGeom prst="rect">
            <a:avLst/>
          </a:prstGeom>
        </p:spPr>
      </p:pic>
      <p:sp>
        <p:nvSpPr>
          <p:cNvPr id="8" name="TextBox 7"/>
          <p:cNvSpPr txBox="1"/>
          <p:nvPr/>
        </p:nvSpPr>
        <p:spPr>
          <a:xfrm>
            <a:off x="9552065" y="3637823"/>
            <a:ext cx="2177263" cy="369332"/>
          </a:xfrm>
          <a:prstGeom prst="rect">
            <a:avLst/>
          </a:prstGeom>
          <a:noFill/>
        </p:spPr>
        <p:txBody>
          <a:bodyPr wrap="none" rtlCol="0">
            <a:spAutoFit/>
          </a:bodyPr>
          <a:lstStyle/>
          <a:p>
            <a:r>
              <a:rPr lang="en-US" dirty="0">
                <a:solidFill>
                  <a:schemeClr val="bg1"/>
                </a:solidFill>
              </a:rPr>
              <a:t>laverdadnoticias.com</a:t>
            </a:r>
          </a:p>
        </p:txBody>
      </p:sp>
      <p:sp>
        <p:nvSpPr>
          <p:cNvPr id="9" name="TextBox 8"/>
          <p:cNvSpPr txBox="1"/>
          <p:nvPr/>
        </p:nvSpPr>
        <p:spPr>
          <a:xfrm>
            <a:off x="410406" y="3525329"/>
            <a:ext cx="2207625" cy="369332"/>
          </a:xfrm>
          <a:prstGeom prst="rect">
            <a:avLst/>
          </a:prstGeom>
          <a:noFill/>
        </p:spPr>
        <p:txBody>
          <a:bodyPr wrap="square" rtlCol="0">
            <a:spAutoFit/>
          </a:bodyPr>
          <a:lstStyle/>
          <a:p>
            <a:r>
              <a:rPr lang="en-US" dirty="0">
                <a:solidFill>
                  <a:schemeClr val="bg1"/>
                </a:solidFill>
              </a:rPr>
              <a:t>habitacional.com</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224" y="4074763"/>
            <a:ext cx="4554032" cy="2561643"/>
          </a:xfrm>
          <a:prstGeom prst="rect">
            <a:avLst/>
          </a:prstGeom>
        </p:spPr>
      </p:pic>
      <p:sp>
        <p:nvSpPr>
          <p:cNvPr id="11" name="TextBox 10"/>
          <p:cNvSpPr txBox="1"/>
          <p:nvPr/>
        </p:nvSpPr>
        <p:spPr>
          <a:xfrm>
            <a:off x="348615" y="6253163"/>
            <a:ext cx="2207625" cy="369332"/>
          </a:xfrm>
          <a:prstGeom prst="rect">
            <a:avLst/>
          </a:prstGeom>
          <a:noFill/>
        </p:spPr>
        <p:txBody>
          <a:bodyPr wrap="square" rtlCol="0">
            <a:spAutoFit/>
          </a:bodyPr>
          <a:lstStyle/>
          <a:p>
            <a:r>
              <a:rPr lang="en-US" dirty="0">
                <a:solidFill>
                  <a:schemeClr val="bg1"/>
                </a:solidFill>
              </a:rPr>
              <a:t>hbr.com</a:t>
            </a: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9543" y="4055905"/>
            <a:ext cx="4379785" cy="2662008"/>
          </a:xfrm>
          <a:prstGeom prst="rect">
            <a:avLst/>
          </a:prstGeom>
        </p:spPr>
      </p:pic>
      <p:sp>
        <p:nvSpPr>
          <p:cNvPr id="14" name="TextBox 13"/>
          <p:cNvSpPr txBox="1"/>
          <p:nvPr/>
        </p:nvSpPr>
        <p:spPr>
          <a:xfrm>
            <a:off x="9974296" y="6437829"/>
            <a:ext cx="2217704" cy="369332"/>
          </a:xfrm>
          <a:prstGeom prst="rect">
            <a:avLst/>
          </a:prstGeom>
          <a:noFill/>
        </p:spPr>
        <p:txBody>
          <a:bodyPr wrap="square" rtlCol="0">
            <a:spAutoFit/>
          </a:bodyPr>
          <a:lstStyle/>
          <a:p>
            <a:r>
              <a:rPr lang="en-US" dirty="0">
                <a:solidFill>
                  <a:schemeClr val="bg1"/>
                </a:solidFill>
              </a:rPr>
              <a:t>seattletimes.com</a:t>
            </a:r>
          </a:p>
        </p:txBody>
      </p:sp>
    </p:spTree>
    <p:extLst>
      <p:ext uri="{BB962C8B-B14F-4D97-AF65-F5344CB8AC3E}">
        <p14:creationId xmlns:p14="http://schemas.microsoft.com/office/powerpoint/2010/main" val="403861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12"/>
                                        </p:tgtEl>
                                        <p:attrNameLst>
                                          <p:attrName>style.opacity</p:attrName>
                                        </p:attrNameLst>
                                      </p:cBhvr>
                                      <p:to>
                                        <p:strVal val="0.5"/>
                                      </p:to>
                                    </p:set>
                                    <p:animEffect filter="image" prLst="opacity: 0.5">
                                      <p:cBhvr rctx="IE">
                                        <p:cTn id="7" dur="indefinite"/>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80">
                                          <p:stCondLst>
                                            <p:cond delay="0"/>
                                          </p:stCondLst>
                                        </p:cTn>
                                        <p:tgtEl>
                                          <p:spTgt spid="9"/>
                                        </p:tgtEl>
                                      </p:cBhvr>
                                    </p:animEffect>
                                    <p:anim calcmode="lin" valueType="num">
                                      <p:cBhvr>
                                        <p:cTn id="2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4" dur="26">
                                          <p:stCondLst>
                                            <p:cond delay="650"/>
                                          </p:stCondLst>
                                        </p:cTn>
                                        <p:tgtEl>
                                          <p:spTgt spid="9"/>
                                        </p:tgtEl>
                                      </p:cBhvr>
                                      <p:to x="100000" y="60000"/>
                                    </p:animScale>
                                    <p:animScale>
                                      <p:cBhvr>
                                        <p:cTn id="35" dur="166" decel="50000">
                                          <p:stCondLst>
                                            <p:cond delay="676"/>
                                          </p:stCondLst>
                                        </p:cTn>
                                        <p:tgtEl>
                                          <p:spTgt spid="9"/>
                                        </p:tgtEl>
                                      </p:cBhvr>
                                      <p:to x="100000" y="100000"/>
                                    </p:animScale>
                                    <p:animScale>
                                      <p:cBhvr>
                                        <p:cTn id="36" dur="26">
                                          <p:stCondLst>
                                            <p:cond delay="1312"/>
                                          </p:stCondLst>
                                        </p:cTn>
                                        <p:tgtEl>
                                          <p:spTgt spid="9"/>
                                        </p:tgtEl>
                                      </p:cBhvr>
                                      <p:to x="100000" y="80000"/>
                                    </p:animScale>
                                    <p:animScale>
                                      <p:cBhvr>
                                        <p:cTn id="37" dur="166" decel="50000">
                                          <p:stCondLst>
                                            <p:cond delay="1338"/>
                                          </p:stCondLst>
                                        </p:cTn>
                                        <p:tgtEl>
                                          <p:spTgt spid="9"/>
                                        </p:tgtEl>
                                      </p:cBhvr>
                                      <p:to x="100000" y="100000"/>
                                    </p:animScale>
                                    <p:animScale>
                                      <p:cBhvr>
                                        <p:cTn id="38" dur="26">
                                          <p:stCondLst>
                                            <p:cond delay="1642"/>
                                          </p:stCondLst>
                                        </p:cTn>
                                        <p:tgtEl>
                                          <p:spTgt spid="9"/>
                                        </p:tgtEl>
                                      </p:cBhvr>
                                      <p:to x="100000" y="90000"/>
                                    </p:animScale>
                                    <p:animScale>
                                      <p:cBhvr>
                                        <p:cTn id="39" dur="166" decel="50000">
                                          <p:stCondLst>
                                            <p:cond delay="1668"/>
                                          </p:stCondLst>
                                        </p:cTn>
                                        <p:tgtEl>
                                          <p:spTgt spid="9"/>
                                        </p:tgtEl>
                                      </p:cBhvr>
                                      <p:to x="100000" y="100000"/>
                                    </p:animScale>
                                    <p:animScale>
                                      <p:cBhvr>
                                        <p:cTn id="40" dur="26">
                                          <p:stCondLst>
                                            <p:cond delay="1808"/>
                                          </p:stCondLst>
                                        </p:cTn>
                                        <p:tgtEl>
                                          <p:spTgt spid="9"/>
                                        </p:tgtEl>
                                      </p:cBhvr>
                                      <p:to x="100000" y="95000"/>
                                    </p:animScale>
                                    <p:animScale>
                                      <p:cBhvr>
                                        <p:cTn id="41" dur="166" decel="50000">
                                          <p:stCondLst>
                                            <p:cond delay="1834"/>
                                          </p:stCondLst>
                                        </p:cTn>
                                        <p:tgtEl>
                                          <p:spTgt spid="9"/>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80">
                                          <p:stCondLst>
                                            <p:cond delay="0"/>
                                          </p:stCondLst>
                                        </p:cTn>
                                        <p:tgtEl>
                                          <p:spTgt spid="10"/>
                                        </p:tgtEl>
                                      </p:cBhvr>
                                    </p:animEffect>
                                    <p:anim calcmode="lin" valueType="num">
                                      <p:cBhvr>
                                        <p:cTn id="4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0" dur="26">
                                          <p:stCondLst>
                                            <p:cond delay="650"/>
                                          </p:stCondLst>
                                        </p:cTn>
                                        <p:tgtEl>
                                          <p:spTgt spid="10"/>
                                        </p:tgtEl>
                                      </p:cBhvr>
                                      <p:to x="100000" y="60000"/>
                                    </p:animScale>
                                    <p:animScale>
                                      <p:cBhvr>
                                        <p:cTn id="51" dur="166" decel="50000">
                                          <p:stCondLst>
                                            <p:cond delay="676"/>
                                          </p:stCondLst>
                                        </p:cTn>
                                        <p:tgtEl>
                                          <p:spTgt spid="10"/>
                                        </p:tgtEl>
                                      </p:cBhvr>
                                      <p:to x="100000" y="100000"/>
                                    </p:animScale>
                                    <p:animScale>
                                      <p:cBhvr>
                                        <p:cTn id="52" dur="26">
                                          <p:stCondLst>
                                            <p:cond delay="1312"/>
                                          </p:stCondLst>
                                        </p:cTn>
                                        <p:tgtEl>
                                          <p:spTgt spid="10"/>
                                        </p:tgtEl>
                                      </p:cBhvr>
                                      <p:to x="100000" y="80000"/>
                                    </p:animScale>
                                    <p:animScale>
                                      <p:cBhvr>
                                        <p:cTn id="53" dur="166" decel="50000">
                                          <p:stCondLst>
                                            <p:cond delay="1338"/>
                                          </p:stCondLst>
                                        </p:cTn>
                                        <p:tgtEl>
                                          <p:spTgt spid="10"/>
                                        </p:tgtEl>
                                      </p:cBhvr>
                                      <p:to x="100000" y="100000"/>
                                    </p:animScale>
                                    <p:animScale>
                                      <p:cBhvr>
                                        <p:cTn id="54" dur="26">
                                          <p:stCondLst>
                                            <p:cond delay="1642"/>
                                          </p:stCondLst>
                                        </p:cTn>
                                        <p:tgtEl>
                                          <p:spTgt spid="10"/>
                                        </p:tgtEl>
                                      </p:cBhvr>
                                      <p:to x="100000" y="90000"/>
                                    </p:animScale>
                                    <p:animScale>
                                      <p:cBhvr>
                                        <p:cTn id="55" dur="166" decel="50000">
                                          <p:stCondLst>
                                            <p:cond delay="1668"/>
                                          </p:stCondLst>
                                        </p:cTn>
                                        <p:tgtEl>
                                          <p:spTgt spid="10"/>
                                        </p:tgtEl>
                                      </p:cBhvr>
                                      <p:to x="100000" y="100000"/>
                                    </p:animScale>
                                    <p:animScale>
                                      <p:cBhvr>
                                        <p:cTn id="56" dur="26">
                                          <p:stCondLst>
                                            <p:cond delay="1808"/>
                                          </p:stCondLst>
                                        </p:cTn>
                                        <p:tgtEl>
                                          <p:spTgt spid="10"/>
                                        </p:tgtEl>
                                      </p:cBhvr>
                                      <p:to x="100000" y="95000"/>
                                    </p:animScale>
                                    <p:animScale>
                                      <p:cBhvr>
                                        <p:cTn id="57" dur="166" decel="50000">
                                          <p:stCondLst>
                                            <p:cond delay="1834"/>
                                          </p:stCondLst>
                                        </p:cTn>
                                        <p:tgtEl>
                                          <p:spTgt spid="10"/>
                                        </p:tgtEl>
                                      </p:cBhvr>
                                      <p:to x="100000" y="100000"/>
                                    </p:animScale>
                                  </p:childTnLst>
                                </p:cTn>
                              </p:par>
                              <p:par>
                                <p:cTn id="58" presetID="26"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down)">
                                      <p:cBhvr>
                                        <p:cTn id="60" dur="580">
                                          <p:stCondLst>
                                            <p:cond delay="0"/>
                                          </p:stCondLst>
                                        </p:cTn>
                                        <p:tgtEl>
                                          <p:spTgt spid="11"/>
                                        </p:tgtEl>
                                      </p:cBhvr>
                                    </p:animEffect>
                                    <p:anim calcmode="lin" valueType="num">
                                      <p:cBhvr>
                                        <p:cTn id="6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6" dur="26">
                                          <p:stCondLst>
                                            <p:cond delay="650"/>
                                          </p:stCondLst>
                                        </p:cTn>
                                        <p:tgtEl>
                                          <p:spTgt spid="11"/>
                                        </p:tgtEl>
                                      </p:cBhvr>
                                      <p:to x="100000" y="60000"/>
                                    </p:animScale>
                                    <p:animScale>
                                      <p:cBhvr>
                                        <p:cTn id="67" dur="166" decel="50000">
                                          <p:stCondLst>
                                            <p:cond delay="676"/>
                                          </p:stCondLst>
                                        </p:cTn>
                                        <p:tgtEl>
                                          <p:spTgt spid="11"/>
                                        </p:tgtEl>
                                      </p:cBhvr>
                                      <p:to x="100000" y="100000"/>
                                    </p:animScale>
                                    <p:animScale>
                                      <p:cBhvr>
                                        <p:cTn id="68" dur="26">
                                          <p:stCondLst>
                                            <p:cond delay="1312"/>
                                          </p:stCondLst>
                                        </p:cTn>
                                        <p:tgtEl>
                                          <p:spTgt spid="11"/>
                                        </p:tgtEl>
                                      </p:cBhvr>
                                      <p:to x="100000" y="80000"/>
                                    </p:animScale>
                                    <p:animScale>
                                      <p:cBhvr>
                                        <p:cTn id="69" dur="166" decel="50000">
                                          <p:stCondLst>
                                            <p:cond delay="1338"/>
                                          </p:stCondLst>
                                        </p:cTn>
                                        <p:tgtEl>
                                          <p:spTgt spid="11"/>
                                        </p:tgtEl>
                                      </p:cBhvr>
                                      <p:to x="100000" y="100000"/>
                                    </p:animScale>
                                    <p:animScale>
                                      <p:cBhvr>
                                        <p:cTn id="70" dur="26">
                                          <p:stCondLst>
                                            <p:cond delay="1642"/>
                                          </p:stCondLst>
                                        </p:cTn>
                                        <p:tgtEl>
                                          <p:spTgt spid="11"/>
                                        </p:tgtEl>
                                      </p:cBhvr>
                                      <p:to x="100000" y="90000"/>
                                    </p:animScale>
                                    <p:animScale>
                                      <p:cBhvr>
                                        <p:cTn id="71" dur="166" decel="50000">
                                          <p:stCondLst>
                                            <p:cond delay="1668"/>
                                          </p:stCondLst>
                                        </p:cTn>
                                        <p:tgtEl>
                                          <p:spTgt spid="11"/>
                                        </p:tgtEl>
                                      </p:cBhvr>
                                      <p:to x="100000" y="100000"/>
                                    </p:animScale>
                                    <p:animScale>
                                      <p:cBhvr>
                                        <p:cTn id="72" dur="26">
                                          <p:stCondLst>
                                            <p:cond delay="1808"/>
                                          </p:stCondLst>
                                        </p:cTn>
                                        <p:tgtEl>
                                          <p:spTgt spid="11"/>
                                        </p:tgtEl>
                                      </p:cBhvr>
                                      <p:to x="100000" y="95000"/>
                                    </p:animScale>
                                    <p:animScale>
                                      <p:cBhvr>
                                        <p:cTn id="73" dur="166" decel="50000">
                                          <p:stCondLst>
                                            <p:cond delay="1834"/>
                                          </p:stCondLst>
                                        </p:cTn>
                                        <p:tgtEl>
                                          <p:spTgt spid="11"/>
                                        </p:tgtEl>
                                      </p:cBhvr>
                                      <p:to x="100000" y="100000"/>
                                    </p:animScale>
                                  </p:childTnLst>
                                </p:cTn>
                              </p:par>
                              <p:par>
                                <p:cTn id="74" presetID="26" presetClass="entr" presetSubtype="0" fill="hold"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down)">
                                      <p:cBhvr>
                                        <p:cTn id="76" dur="580">
                                          <p:stCondLst>
                                            <p:cond delay="0"/>
                                          </p:stCondLst>
                                        </p:cTn>
                                        <p:tgtEl>
                                          <p:spTgt spid="13"/>
                                        </p:tgtEl>
                                      </p:cBhvr>
                                    </p:animEffect>
                                    <p:anim calcmode="lin" valueType="num">
                                      <p:cBhvr>
                                        <p:cTn id="7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82" dur="26">
                                          <p:stCondLst>
                                            <p:cond delay="650"/>
                                          </p:stCondLst>
                                        </p:cTn>
                                        <p:tgtEl>
                                          <p:spTgt spid="13"/>
                                        </p:tgtEl>
                                      </p:cBhvr>
                                      <p:to x="100000" y="60000"/>
                                    </p:animScale>
                                    <p:animScale>
                                      <p:cBhvr>
                                        <p:cTn id="83" dur="166" decel="50000">
                                          <p:stCondLst>
                                            <p:cond delay="676"/>
                                          </p:stCondLst>
                                        </p:cTn>
                                        <p:tgtEl>
                                          <p:spTgt spid="13"/>
                                        </p:tgtEl>
                                      </p:cBhvr>
                                      <p:to x="100000" y="100000"/>
                                    </p:animScale>
                                    <p:animScale>
                                      <p:cBhvr>
                                        <p:cTn id="84" dur="26">
                                          <p:stCondLst>
                                            <p:cond delay="1312"/>
                                          </p:stCondLst>
                                        </p:cTn>
                                        <p:tgtEl>
                                          <p:spTgt spid="13"/>
                                        </p:tgtEl>
                                      </p:cBhvr>
                                      <p:to x="100000" y="80000"/>
                                    </p:animScale>
                                    <p:animScale>
                                      <p:cBhvr>
                                        <p:cTn id="85" dur="166" decel="50000">
                                          <p:stCondLst>
                                            <p:cond delay="1338"/>
                                          </p:stCondLst>
                                        </p:cTn>
                                        <p:tgtEl>
                                          <p:spTgt spid="13"/>
                                        </p:tgtEl>
                                      </p:cBhvr>
                                      <p:to x="100000" y="100000"/>
                                    </p:animScale>
                                    <p:animScale>
                                      <p:cBhvr>
                                        <p:cTn id="86" dur="26">
                                          <p:stCondLst>
                                            <p:cond delay="1642"/>
                                          </p:stCondLst>
                                        </p:cTn>
                                        <p:tgtEl>
                                          <p:spTgt spid="13"/>
                                        </p:tgtEl>
                                      </p:cBhvr>
                                      <p:to x="100000" y="90000"/>
                                    </p:animScale>
                                    <p:animScale>
                                      <p:cBhvr>
                                        <p:cTn id="87" dur="166" decel="50000">
                                          <p:stCondLst>
                                            <p:cond delay="1668"/>
                                          </p:stCondLst>
                                        </p:cTn>
                                        <p:tgtEl>
                                          <p:spTgt spid="13"/>
                                        </p:tgtEl>
                                      </p:cBhvr>
                                      <p:to x="100000" y="100000"/>
                                    </p:animScale>
                                    <p:animScale>
                                      <p:cBhvr>
                                        <p:cTn id="88" dur="26">
                                          <p:stCondLst>
                                            <p:cond delay="1808"/>
                                          </p:stCondLst>
                                        </p:cTn>
                                        <p:tgtEl>
                                          <p:spTgt spid="13"/>
                                        </p:tgtEl>
                                      </p:cBhvr>
                                      <p:to x="100000" y="95000"/>
                                    </p:animScale>
                                    <p:animScale>
                                      <p:cBhvr>
                                        <p:cTn id="89" dur="166" decel="50000">
                                          <p:stCondLst>
                                            <p:cond delay="1834"/>
                                          </p:stCondLst>
                                        </p:cTn>
                                        <p:tgtEl>
                                          <p:spTgt spid="13"/>
                                        </p:tgtEl>
                                      </p:cBhvr>
                                      <p:to x="100000" y="100000"/>
                                    </p:animScale>
                                  </p:childTnLst>
                                </p:cTn>
                              </p:par>
                              <p:par>
                                <p:cTn id="90" presetID="26" presetClass="entr" presetSubtype="0" fill="hold" grpId="0" nodeType="with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wipe(down)">
                                      <p:cBhvr>
                                        <p:cTn id="92" dur="580">
                                          <p:stCondLst>
                                            <p:cond delay="0"/>
                                          </p:stCondLst>
                                        </p:cTn>
                                        <p:tgtEl>
                                          <p:spTgt spid="14"/>
                                        </p:tgtEl>
                                      </p:cBhvr>
                                    </p:animEffect>
                                    <p:anim calcmode="lin" valueType="num">
                                      <p:cBhvr>
                                        <p:cTn id="9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8" dur="26">
                                          <p:stCondLst>
                                            <p:cond delay="650"/>
                                          </p:stCondLst>
                                        </p:cTn>
                                        <p:tgtEl>
                                          <p:spTgt spid="14"/>
                                        </p:tgtEl>
                                      </p:cBhvr>
                                      <p:to x="100000" y="60000"/>
                                    </p:animScale>
                                    <p:animScale>
                                      <p:cBhvr>
                                        <p:cTn id="99" dur="166" decel="50000">
                                          <p:stCondLst>
                                            <p:cond delay="676"/>
                                          </p:stCondLst>
                                        </p:cTn>
                                        <p:tgtEl>
                                          <p:spTgt spid="14"/>
                                        </p:tgtEl>
                                      </p:cBhvr>
                                      <p:to x="100000" y="100000"/>
                                    </p:animScale>
                                    <p:animScale>
                                      <p:cBhvr>
                                        <p:cTn id="100" dur="26">
                                          <p:stCondLst>
                                            <p:cond delay="1312"/>
                                          </p:stCondLst>
                                        </p:cTn>
                                        <p:tgtEl>
                                          <p:spTgt spid="14"/>
                                        </p:tgtEl>
                                      </p:cBhvr>
                                      <p:to x="100000" y="80000"/>
                                    </p:animScale>
                                    <p:animScale>
                                      <p:cBhvr>
                                        <p:cTn id="101" dur="166" decel="50000">
                                          <p:stCondLst>
                                            <p:cond delay="1338"/>
                                          </p:stCondLst>
                                        </p:cTn>
                                        <p:tgtEl>
                                          <p:spTgt spid="14"/>
                                        </p:tgtEl>
                                      </p:cBhvr>
                                      <p:to x="100000" y="100000"/>
                                    </p:animScale>
                                    <p:animScale>
                                      <p:cBhvr>
                                        <p:cTn id="102" dur="26">
                                          <p:stCondLst>
                                            <p:cond delay="1642"/>
                                          </p:stCondLst>
                                        </p:cTn>
                                        <p:tgtEl>
                                          <p:spTgt spid="14"/>
                                        </p:tgtEl>
                                      </p:cBhvr>
                                      <p:to x="100000" y="90000"/>
                                    </p:animScale>
                                    <p:animScale>
                                      <p:cBhvr>
                                        <p:cTn id="103" dur="166" decel="50000">
                                          <p:stCondLst>
                                            <p:cond delay="1668"/>
                                          </p:stCondLst>
                                        </p:cTn>
                                        <p:tgtEl>
                                          <p:spTgt spid="14"/>
                                        </p:tgtEl>
                                      </p:cBhvr>
                                      <p:to x="100000" y="100000"/>
                                    </p:animScale>
                                    <p:animScale>
                                      <p:cBhvr>
                                        <p:cTn id="104" dur="26">
                                          <p:stCondLst>
                                            <p:cond delay="1808"/>
                                          </p:stCondLst>
                                        </p:cTn>
                                        <p:tgtEl>
                                          <p:spTgt spid="14"/>
                                        </p:tgtEl>
                                      </p:cBhvr>
                                      <p:to x="100000" y="95000"/>
                                    </p:animScale>
                                    <p:animScale>
                                      <p:cBhvr>
                                        <p:cTn id="105" dur="166" decel="50000">
                                          <p:stCondLst>
                                            <p:cond delay="1834"/>
                                          </p:stCondLst>
                                        </p:cTn>
                                        <p:tgtEl>
                                          <p:spTgt spid="14"/>
                                        </p:tgtEl>
                                      </p:cBhvr>
                                      <p:to x="100000" y="100000"/>
                                    </p:animScale>
                                  </p:childTnLst>
                                </p:cTn>
                              </p:par>
                              <p:par>
                                <p:cTn id="106" presetID="26" presetClass="entr" presetSubtype="0" fill="hold" nodeType="withEffect">
                                  <p:stCondLst>
                                    <p:cond delay="0"/>
                                  </p:stCondLst>
                                  <p:childTnLst>
                                    <p:set>
                                      <p:cBhvr>
                                        <p:cTn id="107" dur="1" fill="hold">
                                          <p:stCondLst>
                                            <p:cond delay="0"/>
                                          </p:stCondLst>
                                        </p:cTn>
                                        <p:tgtEl>
                                          <p:spTgt spid="7"/>
                                        </p:tgtEl>
                                        <p:attrNameLst>
                                          <p:attrName>style.visibility</p:attrName>
                                        </p:attrNameLst>
                                      </p:cBhvr>
                                      <p:to>
                                        <p:strVal val="visible"/>
                                      </p:to>
                                    </p:set>
                                    <p:animEffect transition="in" filter="wipe(down)">
                                      <p:cBhvr>
                                        <p:cTn id="108" dur="580">
                                          <p:stCondLst>
                                            <p:cond delay="0"/>
                                          </p:stCondLst>
                                        </p:cTn>
                                        <p:tgtEl>
                                          <p:spTgt spid="7"/>
                                        </p:tgtEl>
                                      </p:cBhvr>
                                    </p:animEffect>
                                    <p:anim calcmode="lin" valueType="num">
                                      <p:cBhvr>
                                        <p:cTn id="10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14" dur="26">
                                          <p:stCondLst>
                                            <p:cond delay="650"/>
                                          </p:stCondLst>
                                        </p:cTn>
                                        <p:tgtEl>
                                          <p:spTgt spid="7"/>
                                        </p:tgtEl>
                                      </p:cBhvr>
                                      <p:to x="100000" y="60000"/>
                                    </p:animScale>
                                    <p:animScale>
                                      <p:cBhvr>
                                        <p:cTn id="115" dur="166" decel="50000">
                                          <p:stCondLst>
                                            <p:cond delay="676"/>
                                          </p:stCondLst>
                                        </p:cTn>
                                        <p:tgtEl>
                                          <p:spTgt spid="7"/>
                                        </p:tgtEl>
                                      </p:cBhvr>
                                      <p:to x="100000" y="100000"/>
                                    </p:animScale>
                                    <p:animScale>
                                      <p:cBhvr>
                                        <p:cTn id="116" dur="26">
                                          <p:stCondLst>
                                            <p:cond delay="1312"/>
                                          </p:stCondLst>
                                        </p:cTn>
                                        <p:tgtEl>
                                          <p:spTgt spid="7"/>
                                        </p:tgtEl>
                                      </p:cBhvr>
                                      <p:to x="100000" y="80000"/>
                                    </p:animScale>
                                    <p:animScale>
                                      <p:cBhvr>
                                        <p:cTn id="117" dur="166" decel="50000">
                                          <p:stCondLst>
                                            <p:cond delay="1338"/>
                                          </p:stCondLst>
                                        </p:cTn>
                                        <p:tgtEl>
                                          <p:spTgt spid="7"/>
                                        </p:tgtEl>
                                      </p:cBhvr>
                                      <p:to x="100000" y="100000"/>
                                    </p:animScale>
                                    <p:animScale>
                                      <p:cBhvr>
                                        <p:cTn id="118" dur="26">
                                          <p:stCondLst>
                                            <p:cond delay="1642"/>
                                          </p:stCondLst>
                                        </p:cTn>
                                        <p:tgtEl>
                                          <p:spTgt spid="7"/>
                                        </p:tgtEl>
                                      </p:cBhvr>
                                      <p:to x="100000" y="90000"/>
                                    </p:animScale>
                                    <p:animScale>
                                      <p:cBhvr>
                                        <p:cTn id="119" dur="166" decel="50000">
                                          <p:stCondLst>
                                            <p:cond delay="1668"/>
                                          </p:stCondLst>
                                        </p:cTn>
                                        <p:tgtEl>
                                          <p:spTgt spid="7"/>
                                        </p:tgtEl>
                                      </p:cBhvr>
                                      <p:to x="100000" y="100000"/>
                                    </p:animScale>
                                    <p:animScale>
                                      <p:cBhvr>
                                        <p:cTn id="120" dur="26">
                                          <p:stCondLst>
                                            <p:cond delay="1808"/>
                                          </p:stCondLst>
                                        </p:cTn>
                                        <p:tgtEl>
                                          <p:spTgt spid="7"/>
                                        </p:tgtEl>
                                      </p:cBhvr>
                                      <p:to x="100000" y="95000"/>
                                    </p:animScale>
                                    <p:animScale>
                                      <p:cBhvr>
                                        <p:cTn id="121" dur="166" decel="50000">
                                          <p:stCondLst>
                                            <p:cond delay="1834"/>
                                          </p:stCondLst>
                                        </p:cTn>
                                        <p:tgtEl>
                                          <p:spTgt spid="7"/>
                                        </p:tgtEl>
                                      </p:cBhvr>
                                      <p:to x="100000" y="100000"/>
                                    </p:animScale>
                                  </p:childTnLst>
                                </p:cTn>
                              </p:par>
                              <p:par>
                                <p:cTn id="122" presetID="26" presetClass="entr" presetSubtype="0" fill="hold" grpId="0" nodeType="withEffect">
                                  <p:stCondLst>
                                    <p:cond delay="0"/>
                                  </p:stCondLst>
                                  <p:childTnLst>
                                    <p:set>
                                      <p:cBhvr>
                                        <p:cTn id="123" dur="1" fill="hold">
                                          <p:stCondLst>
                                            <p:cond delay="0"/>
                                          </p:stCondLst>
                                        </p:cTn>
                                        <p:tgtEl>
                                          <p:spTgt spid="8"/>
                                        </p:tgtEl>
                                        <p:attrNameLst>
                                          <p:attrName>style.visibility</p:attrName>
                                        </p:attrNameLst>
                                      </p:cBhvr>
                                      <p:to>
                                        <p:strVal val="visible"/>
                                      </p:to>
                                    </p:set>
                                    <p:animEffect transition="in" filter="wipe(down)">
                                      <p:cBhvr>
                                        <p:cTn id="124" dur="580">
                                          <p:stCondLst>
                                            <p:cond delay="0"/>
                                          </p:stCondLst>
                                        </p:cTn>
                                        <p:tgtEl>
                                          <p:spTgt spid="8"/>
                                        </p:tgtEl>
                                      </p:cBhvr>
                                    </p:animEffect>
                                    <p:anim calcmode="lin" valueType="num">
                                      <p:cBhvr>
                                        <p:cTn id="1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0" dur="26">
                                          <p:stCondLst>
                                            <p:cond delay="650"/>
                                          </p:stCondLst>
                                        </p:cTn>
                                        <p:tgtEl>
                                          <p:spTgt spid="8"/>
                                        </p:tgtEl>
                                      </p:cBhvr>
                                      <p:to x="100000" y="60000"/>
                                    </p:animScale>
                                    <p:animScale>
                                      <p:cBhvr>
                                        <p:cTn id="131" dur="166" decel="50000">
                                          <p:stCondLst>
                                            <p:cond delay="676"/>
                                          </p:stCondLst>
                                        </p:cTn>
                                        <p:tgtEl>
                                          <p:spTgt spid="8"/>
                                        </p:tgtEl>
                                      </p:cBhvr>
                                      <p:to x="100000" y="100000"/>
                                    </p:animScale>
                                    <p:animScale>
                                      <p:cBhvr>
                                        <p:cTn id="132" dur="26">
                                          <p:stCondLst>
                                            <p:cond delay="1312"/>
                                          </p:stCondLst>
                                        </p:cTn>
                                        <p:tgtEl>
                                          <p:spTgt spid="8"/>
                                        </p:tgtEl>
                                      </p:cBhvr>
                                      <p:to x="100000" y="80000"/>
                                    </p:animScale>
                                    <p:animScale>
                                      <p:cBhvr>
                                        <p:cTn id="133" dur="166" decel="50000">
                                          <p:stCondLst>
                                            <p:cond delay="1338"/>
                                          </p:stCondLst>
                                        </p:cTn>
                                        <p:tgtEl>
                                          <p:spTgt spid="8"/>
                                        </p:tgtEl>
                                      </p:cBhvr>
                                      <p:to x="100000" y="100000"/>
                                    </p:animScale>
                                    <p:animScale>
                                      <p:cBhvr>
                                        <p:cTn id="134" dur="26">
                                          <p:stCondLst>
                                            <p:cond delay="1642"/>
                                          </p:stCondLst>
                                        </p:cTn>
                                        <p:tgtEl>
                                          <p:spTgt spid="8"/>
                                        </p:tgtEl>
                                      </p:cBhvr>
                                      <p:to x="100000" y="90000"/>
                                    </p:animScale>
                                    <p:animScale>
                                      <p:cBhvr>
                                        <p:cTn id="135" dur="166" decel="50000">
                                          <p:stCondLst>
                                            <p:cond delay="1668"/>
                                          </p:stCondLst>
                                        </p:cTn>
                                        <p:tgtEl>
                                          <p:spTgt spid="8"/>
                                        </p:tgtEl>
                                      </p:cBhvr>
                                      <p:to x="100000" y="100000"/>
                                    </p:animScale>
                                    <p:animScale>
                                      <p:cBhvr>
                                        <p:cTn id="136" dur="26">
                                          <p:stCondLst>
                                            <p:cond delay="1808"/>
                                          </p:stCondLst>
                                        </p:cTn>
                                        <p:tgtEl>
                                          <p:spTgt spid="8"/>
                                        </p:tgtEl>
                                      </p:cBhvr>
                                      <p:to x="100000" y="95000"/>
                                    </p:animScale>
                                    <p:animScale>
                                      <p:cBhvr>
                                        <p:cTn id="13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52015"/>
            <a:ext cx="10972800" cy="1143000"/>
          </a:xfrm>
        </p:spPr>
        <p:txBody>
          <a:bodyPr/>
          <a:lstStyle/>
          <a:p>
            <a:r>
              <a:rPr lang="en-US" dirty="0"/>
              <a:t>Ergonomics</a:t>
            </a:r>
          </a:p>
        </p:txBody>
      </p:sp>
      <p:sp>
        <p:nvSpPr>
          <p:cNvPr id="3" name="Content Placeholder 2"/>
          <p:cNvSpPr>
            <a:spLocks noGrp="1"/>
          </p:cNvSpPr>
          <p:nvPr>
            <p:ph idx="1"/>
          </p:nvPr>
        </p:nvSpPr>
        <p:spPr>
          <a:xfrm>
            <a:off x="609600" y="1495015"/>
            <a:ext cx="10972800" cy="4631149"/>
          </a:xfrm>
        </p:spPr>
        <p:txBody>
          <a:bodyPr/>
          <a:lstStyle/>
          <a:p>
            <a:r>
              <a:rPr lang="en-US" dirty="0"/>
              <a:t>The science of </a:t>
            </a:r>
            <a:r>
              <a:rPr lang="en-US" b="1" dirty="0"/>
              <a:t>fitting the job to the worker</a:t>
            </a:r>
            <a:r>
              <a:rPr lang="en-US" dirty="0"/>
              <a:t>.</a:t>
            </a:r>
          </a:p>
          <a:p>
            <a:pPr marL="0" indent="0">
              <a:buNone/>
            </a:pPr>
            <a:endParaRPr lang="en-US" sz="2000" dirty="0"/>
          </a:p>
          <a:p>
            <a:r>
              <a:rPr lang="en-US" dirty="0"/>
              <a:t>Designs workstations, tools and work tasks for safety, efficiency and comfort.</a:t>
            </a:r>
          </a:p>
          <a:p>
            <a:endParaRPr lang="en-US" sz="2000" dirty="0"/>
          </a:p>
          <a:p>
            <a:r>
              <a:rPr lang="en-US" dirty="0"/>
              <a:t>Seeks to decrease fatigue and injuries, along with increasing comfort, productivity, job satisfaction and safety.</a:t>
            </a:r>
          </a:p>
        </p:txBody>
      </p:sp>
    </p:spTree>
    <p:extLst>
      <p:ext uri="{BB962C8B-B14F-4D97-AF65-F5344CB8AC3E}">
        <p14:creationId xmlns:p14="http://schemas.microsoft.com/office/powerpoint/2010/main" val="2845374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3863"/>
            <a:ext cx="10972800" cy="1143000"/>
          </a:xfrm>
        </p:spPr>
        <p:txBody>
          <a:bodyPr/>
          <a:lstStyle/>
          <a:p>
            <a:r>
              <a:rPr lang="en-US" dirty="0"/>
              <a:t>Musculoskeletal Disorders (MSDs)</a:t>
            </a:r>
          </a:p>
        </p:txBody>
      </p:sp>
      <p:sp>
        <p:nvSpPr>
          <p:cNvPr id="3" name="Content Placeholder 2"/>
          <p:cNvSpPr>
            <a:spLocks noGrp="1"/>
          </p:cNvSpPr>
          <p:nvPr>
            <p:ph idx="1"/>
          </p:nvPr>
        </p:nvSpPr>
        <p:spPr>
          <a:xfrm>
            <a:off x="593558" y="1456863"/>
            <a:ext cx="11595686" cy="4998858"/>
          </a:xfrm>
        </p:spPr>
        <p:txBody>
          <a:bodyPr>
            <a:normAutofit/>
          </a:bodyPr>
          <a:lstStyle/>
          <a:p>
            <a:r>
              <a:rPr lang="en-US" dirty="0"/>
              <a:t>Affect the muscles, nerves, blood vessels, ligaments and tendons</a:t>
            </a:r>
          </a:p>
          <a:p>
            <a:endParaRPr lang="en-US" sz="1000" dirty="0"/>
          </a:p>
          <a:p>
            <a:r>
              <a:rPr lang="en-US" dirty="0"/>
              <a:t>Common Work-related MSDs</a:t>
            </a:r>
          </a:p>
          <a:p>
            <a:pPr lvl="1"/>
            <a:r>
              <a:rPr lang="en-US" dirty="0"/>
              <a:t>Carpal Tunnel Syndrome	  </a:t>
            </a:r>
          </a:p>
          <a:p>
            <a:pPr lvl="1"/>
            <a:r>
              <a:rPr lang="en-US" dirty="0"/>
              <a:t>Herniated Discs</a:t>
            </a:r>
          </a:p>
          <a:p>
            <a:pPr lvl="1"/>
            <a:r>
              <a:rPr lang="en-US" dirty="0"/>
              <a:t>Bursitis</a:t>
            </a:r>
          </a:p>
          <a:p>
            <a:pPr lvl="1"/>
            <a:r>
              <a:rPr lang="en-US" dirty="0"/>
              <a:t>Tendinitis</a:t>
            </a:r>
          </a:p>
          <a:p>
            <a:pPr marL="0" indent="0">
              <a:buNone/>
            </a:pPr>
            <a:endParaRPr lang="en-US" dirty="0"/>
          </a:p>
        </p:txBody>
      </p:sp>
      <p:pic>
        <p:nvPicPr>
          <p:cNvPr id="4" name="Picture 3"/>
          <p:cNvPicPr>
            <a:picLocks noChangeAspect="1"/>
          </p:cNvPicPr>
          <p:nvPr/>
        </p:nvPicPr>
        <p:blipFill>
          <a:blip r:embed="rId3"/>
          <a:stretch>
            <a:fillRect/>
          </a:stretch>
        </p:blipFill>
        <p:spPr>
          <a:xfrm>
            <a:off x="7613805" y="2327353"/>
            <a:ext cx="3419475" cy="3389740"/>
          </a:xfrm>
          <a:prstGeom prst="rect">
            <a:avLst/>
          </a:prstGeom>
        </p:spPr>
      </p:pic>
      <p:sp>
        <p:nvSpPr>
          <p:cNvPr id="5" name="TextBox 4"/>
          <p:cNvSpPr txBox="1"/>
          <p:nvPr/>
        </p:nvSpPr>
        <p:spPr>
          <a:xfrm>
            <a:off x="7722129" y="5347761"/>
            <a:ext cx="3419475" cy="369332"/>
          </a:xfrm>
          <a:prstGeom prst="rect">
            <a:avLst/>
          </a:prstGeom>
          <a:noFill/>
        </p:spPr>
        <p:txBody>
          <a:bodyPr wrap="square" rtlCol="0">
            <a:spAutoFit/>
          </a:bodyPr>
          <a:lstStyle/>
          <a:p>
            <a:r>
              <a:rPr lang="en-US" dirty="0">
                <a:solidFill>
                  <a:schemeClr val="bg1"/>
                </a:solidFill>
              </a:rPr>
              <a:t>Source: NIH </a:t>
            </a:r>
          </a:p>
        </p:txBody>
      </p:sp>
      <p:sp>
        <p:nvSpPr>
          <p:cNvPr id="6" name="Content Placeholder 2"/>
          <p:cNvSpPr txBox="1">
            <a:spLocks/>
          </p:cNvSpPr>
          <p:nvPr/>
        </p:nvSpPr>
        <p:spPr>
          <a:xfrm>
            <a:off x="4004448" y="3267746"/>
            <a:ext cx="5492639" cy="259118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dirty="0"/>
              <a:t>Neck strain</a:t>
            </a:r>
          </a:p>
          <a:p>
            <a:pPr lvl="1"/>
            <a:r>
              <a:rPr lang="en-US" dirty="0"/>
              <a:t>Sciatica</a:t>
            </a:r>
          </a:p>
          <a:p>
            <a:pPr lvl="1"/>
            <a:r>
              <a:rPr lang="en-US" dirty="0"/>
              <a:t>Back strain</a:t>
            </a:r>
          </a:p>
          <a:p>
            <a:endParaRPr lang="en-US" dirty="0"/>
          </a:p>
        </p:txBody>
      </p:sp>
    </p:spTree>
    <p:extLst>
      <p:ext uri="{BB962C8B-B14F-4D97-AF65-F5344CB8AC3E}">
        <p14:creationId xmlns:p14="http://schemas.microsoft.com/office/powerpoint/2010/main" val="2312518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11342"/>
            <a:ext cx="10972800" cy="1143000"/>
          </a:xfrm>
        </p:spPr>
        <p:txBody>
          <a:bodyPr/>
          <a:lstStyle/>
          <a:p>
            <a:r>
              <a:rPr lang="en-US" dirty="0"/>
              <a:t>About Us</a:t>
            </a:r>
          </a:p>
        </p:txBody>
      </p:sp>
      <p:sp>
        <p:nvSpPr>
          <p:cNvPr id="3" name="Content Placeholder 2"/>
          <p:cNvSpPr>
            <a:spLocks noGrp="1"/>
          </p:cNvSpPr>
          <p:nvPr>
            <p:ph idx="1"/>
          </p:nvPr>
        </p:nvSpPr>
        <p:spPr>
          <a:xfrm>
            <a:off x="609599" y="1789961"/>
            <a:ext cx="10972801" cy="4514586"/>
          </a:xfrm>
        </p:spPr>
        <p:txBody>
          <a:bodyPr>
            <a:normAutofit/>
          </a:bodyPr>
          <a:lstStyle/>
          <a:p>
            <a:r>
              <a:rPr lang="en-US" dirty="0"/>
              <a:t>Division of Occupational and Environmental 					Medicine, School of Medicine</a:t>
            </a:r>
          </a:p>
          <a:p>
            <a:pPr marL="0" indent="0">
              <a:buNone/>
            </a:pPr>
            <a:endParaRPr lang="en-US" dirty="0"/>
          </a:p>
          <a:p>
            <a:r>
              <a:rPr lang="en-US" dirty="0"/>
              <a:t>PAHO/WHO Collaborating Center for Occupational Health since 2008</a:t>
            </a:r>
          </a:p>
          <a:p>
            <a:pPr lvl="1"/>
            <a:r>
              <a:rPr lang="en-US" dirty="0"/>
              <a:t>Primarily focused on protection of health workers</a:t>
            </a:r>
          </a:p>
          <a:p>
            <a:pPr lvl="1"/>
            <a:r>
              <a:rPr lang="en-US" dirty="0"/>
              <a:t>One term of reference is to support PAHO in the development of the workers’ health, safety, and well-being program</a:t>
            </a:r>
          </a:p>
          <a:p>
            <a:pPr marL="0" indent="0">
              <a:buNone/>
            </a:pPr>
            <a:endParaRPr lang="en-US" dirty="0"/>
          </a:p>
          <a:p>
            <a:endParaRPr lang="en-US" dirty="0"/>
          </a:p>
          <a:p>
            <a:endParaRPr lang="en-US" dirty="0"/>
          </a:p>
          <a:p>
            <a:endParaRPr lang="en-US" dirty="0"/>
          </a:p>
        </p:txBody>
      </p:sp>
      <p:pic>
        <p:nvPicPr>
          <p:cNvPr id="4" name="Picture 3"/>
          <p:cNvPicPr>
            <a:picLocks noChangeAspect="1"/>
          </p:cNvPicPr>
          <p:nvPr/>
        </p:nvPicPr>
        <p:blipFill>
          <a:blip r:embed="rId3"/>
          <a:stretch>
            <a:fillRect/>
          </a:stretch>
        </p:blipFill>
        <p:spPr>
          <a:xfrm>
            <a:off x="8892633" y="1789961"/>
            <a:ext cx="3154989" cy="844010"/>
          </a:xfrm>
          <a:prstGeom prst="rect">
            <a:avLst/>
          </a:prstGeom>
        </p:spPr>
      </p:pic>
    </p:spTree>
    <p:extLst>
      <p:ext uri="{BB962C8B-B14F-4D97-AF65-F5344CB8AC3E}">
        <p14:creationId xmlns:p14="http://schemas.microsoft.com/office/powerpoint/2010/main" val="3057940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7542"/>
            <a:ext cx="10972800" cy="1143000"/>
          </a:xfrm>
        </p:spPr>
        <p:txBody>
          <a:bodyPr/>
          <a:lstStyle/>
          <a:p>
            <a:r>
              <a:rPr lang="en-US" dirty="0"/>
              <a:t>Risk Factors for Developing MSDs</a:t>
            </a:r>
          </a:p>
        </p:txBody>
      </p:sp>
      <p:sp>
        <p:nvSpPr>
          <p:cNvPr id="3" name="Content Placeholder 2"/>
          <p:cNvSpPr>
            <a:spLocks noGrp="1"/>
          </p:cNvSpPr>
          <p:nvPr>
            <p:ph idx="1"/>
          </p:nvPr>
        </p:nvSpPr>
        <p:spPr>
          <a:xfrm>
            <a:off x="609600" y="1827393"/>
            <a:ext cx="10972800" cy="4095571"/>
          </a:xfrm>
        </p:spPr>
        <p:txBody>
          <a:bodyPr>
            <a:normAutofit/>
          </a:bodyPr>
          <a:lstStyle/>
          <a:p>
            <a:r>
              <a:rPr lang="en-US" b="1" dirty="0">
                <a:solidFill>
                  <a:srgbClr val="C00000"/>
                </a:solidFill>
              </a:rPr>
              <a:t>Awkward or prolonged postures</a:t>
            </a:r>
          </a:p>
          <a:p>
            <a:r>
              <a:rPr lang="en-US" b="1" dirty="0">
                <a:solidFill>
                  <a:srgbClr val="C00000"/>
                </a:solidFill>
              </a:rPr>
              <a:t>Repetitive activities</a:t>
            </a:r>
          </a:p>
          <a:p>
            <a:r>
              <a:rPr lang="en-US" dirty="0"/>
              <a:t>Heavy lifting</a:t>
            </a:r>
          </a:p>
          <a:p>
            <a:r>
              <a:rPr lang="en-US" dirty="0"/>
              <a:t>Push or pull</a:t>
            </a:r>
          </a:p>
          <a:p>
            <a:r>
              <a:rPr lang="en-US" dirty="0"/>
              <a:t>Carrying</a:t>
            </a:r>
          </a:p>
          <a:p>
            <a:endParaRPr lang="en-US" dirty="0"/>
          </a:p>
        </p:txBody>
      </p:sp>
      <p:pic>
        <p:nvPicPr>
          <p:cNvPr id="4" name="Picture 3" title="No keyboard wrist res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337" y="3251200"/>
            <a:ext cx="3895893" cy="2150533"/>
          </a:xfrm>
          <a:prstGeom prst="rect">
            <a:avLst/>
          </a:prstGeom>
        </p:spPr>
      </p:pic>
      <p:sp>
        <p:nvSpPr>
          <p:cNvPr id="5" name="Content Placeholder 2"/>
          <p:cNvSpPr txBox="1">
            <a:spLocks/>
          </p:cNvSpPr>
          <p:nvPr/>
        </p:nvSpPr>
        <p:spPr>
          <a:xfrm>
            <a:off x="7901513" y="1827393"/>
            <a:ext cx="4617452" cy="409557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Gripping</a:t>
            </a:r>
          </a:p>
          <a:p>
            <a:r>
              <a:rPr lang="en-US" dirty="0"/>
              <a:t>Overhead work</a:t>
            </a:r>
          </a:p>
          <a:p>
            <a:r>
              <a:rPr lang="en-US" dirty="0"/>
              <a:t>Force</a:t>
            </a:r>
          </a:p>
          <a:p>
            <a:r>
              <a:rPr lang="en-US" dirty="0"/>
              <a:t>Vibration</a:t>
            </a:r>
          </a:p>
        </p:txBody>
      </p:sp>
    </p:spTree>
    <p:extLst>
      <p:ext uri="{BB962C8B-B14F-4D97-AF65-F5344CB8AC3E}">
        <p14:creationId xmlns:p14="http://schemas.microsoft.com/office/powerpoint/2010/main" val="2533705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551" y="639942"/>
            <a:ext cx="9982200" cy="1143000"/>
          </a:xfrm>
        </p:spPr>
        <p:txBody>
          <a:bodyPr>
            <a:normAutofit fontScale="90000"/>
          </a:bodyPr>
          <a:lstStyle/>
          <a:p>
            <a:r>
              <a:rPr lang="en-US" dirty="0"/>
              <a:t>Signs that your workstation may not be working for you…</a:t>
            </a:r>
          </a:p>
        </p:txBody>
      </p:sp>
      <p:sp>
        <p:nvSpPr>
          <p:cNvPr id="3" name="Content Placeholder 2"/>
          <p:cNvSpPr>
            <a:spLocks noGrp="1"/>
          </p:cNvSpPr>
          <p:nvPr>
            <p:ph idx="1"/>
          </p:nvPr>
        </p:nvSpPr>
        <p:spPr>
          <a:xfrm>
            <a:off x="577251" y="2257036"/>
            <a:ext cx="10972800" cy="4095571"/>
          </a:xfrm>
        </p:spPr>
        <p:txBody>
          <a:bodyPr/>
          <a:lstStyle/>
          <a:p>
            <a:r>
              <a:rPr lang="en-US" dirty="0"/>
              <a:t>Upper back and neck comfort</a:t>
            </a:r>
          </a:p>
          <a:p>
            <a:r>
              <a:rPr lang="en-US" dirty="0"/>
              <a:t>Eyestrain, burning eyes, headache</a:t>
            </a:r>
          </a:p>
          <a:p>
            <a:r>
              <a:rPr lang="en-US" dirty="0"/>
              <a:t>Wrist and hand discomfort</a:t>
            </a:r>
          </a:p>
          <a:p>
            <a:r>
              <a:rPr lang="en-US" dirty="0"/>
              <a:t>Shoulder or elbow discomfort</a:t>
            </a:r>
          </a:p>
          <a:p>
            <a:r>
              <a:rPr lang="en-US" dirty="0"/>
              <a:t>Lower back discomfort</a:t>
            </a:r>
          </a:p>
          <a:p>
            <a:r>
              <a:rPr lang="en-US" dirty="0"/>
              <a:t>Muscle cramps, aches, or numbness in legs</a:t>
            </a:r>
          </a:p>
        </p:txBody>
      </p:sp>
      <p:pic>
        <p:nvPicPr>
          <p:cNvPr id="4" name="Picture 3"/>
          <p:cNvPicPr>
            <a:picLocks noChangeAspect="1"/>
          </p:cNvPicPr>
          <p:nvPr/>
        </p:nvPicPr>
        <p:blipFill>
          <a:blip r:embed="rId3"/>
          <a:stretch>
            <a:fillRect/>
          </a:stretch>
        </p:blipFill>
        <p:spPr>
          <a:xfrm>
            <a:off x="8357937" y="2463870"/>
            <a:ext cx="2936694" cy="2464462"/>
          </a:xfrm>
          <a:prstGeom prst="rect">
            <a:avLst/>
          </a:prstGeom>
        </p:spPr>
      </p:pic>
      <p:sp>
        <p:nvSpPr>
          <p:cNvPr id="5" name="TextBox 4"/>
          <p:cNvSpPr txBox="1"/>
          <p:nvPr/>
        </p:nvSpPr>
        <p:spPr>
          <a:xfrm>
            <a:off x="8357937" y="4604084"/>
            <a:ext cx="3336758" cy="338554"/>
          </a:xfrm>
          <a:prstGeom prst="rect">
            <a:avLst/>
          </a:prstGeom>
          <a:noFill/>
        </p:spPr>
        <p:txBody>
          <a:bodyPr wrap="square" rtlCol="0">
            <a:spAutoFit/>
          </a:bodyPr>
          <a:lstStyle/>
          <a:p>
            <a:r>
              <a:rPr lang="en-US" sz="1600" dirty="0"/>
              <a:t>Source: publicdomainpictures.net</a:t>
            </a:r>
          </a:p>
        </p:txBody>
      </p:sp>
    </p:spTree>
    <p:extLst>
      <p:ext uri="{BB962C8B-B14F-4D97-AF65-F5344CB8AC3E}">
        <p14:creationId xmlns:p14="http://schemas.microsoft.com/office/powerpoint/2010/main" val="4282697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138" y="312498"/>
            <a:ext cx="10972800" cy="1143000"/>
          </a:xfrm>
        </p:spPr>
        <p:txBody>
          <a:bodyPr/>
          <a:lstStyle/>
          <a:p>
            <a:r>
              <a:rPr lang="en-US" dirty="0"/>
              <a:t>Controlling Ergonomic Hazards</a:t>
            </a:r>
          </a:p>
        </p:txBody>
      </p:sp>
      <p:sp>
        <p:nvSpPr>
          <p:cNvPr id="3" name="Content Placeholder 2"/>
          <p:cNvSpPr>
            <a:spLocks noGrp="1"/>
          </p:cNvSpPr>
          <p:nvPr>
            <p:ph idx="1"/>
          </p:nvPr>
        </p:nvSpPr>
        <p:spPr>
          <a:xfrm>
            <a:off x="400595" y="1386328"/>
            <a:ext cx="6514555" cy="5322538"/>
          </a:xfrm>
        </p:spPr>
        <p:txBody>
          <a:bodyPr>
            <a:normAutofit/>
          </a:bodyPr>
          <a:lstStyle/>
          <a:p>
            <a:r>
              <a:rPr lang="en-US" dirty="0"/>
              <a:t>Take breaks (every 30 minutes)</a:t>
            </a:r>
          </a:p>
          <a:p>
            <a:endParaRPr lang="en-US" sz="900" dirty="0"/>
          </a:p>
          <a:p>
            <a:r>
              <a:rPr lang="en-US" dirty="0"/>
              <a:t>Pay attention to lighting! </a:t>
            </a:r>
          </a:p>
          <a:p>
            <a:pPr lvl="1"/>
            <a:r>
              <a:rPr lang="en-US" dirty="0"/>
              <a:t>Light perpendicular to workstation</a:t>
            </a:r>
          </a:p>
          <a:p>
            <a:pPr lvl="1"/>
            <a:r>
              <a:rPr lang="en-US" dirty="0"/>
              <a:t>Natural light when possible</a:t>
            </a:r>
          </a:p>
          <a:p>
            <a:pPr lvl="1"/>
            <a:r>
              <a:rPr lang="en-US" dirty="0"/>
              <a:t>Avoid glare</a:t>
            </a:r>
          </a:p>
          <a:p>
            <a:pPr lvl="1"/>
            <a:endParaRPr lang="en-US" sz="1400" dirty="0"/>
          </a:p>
          <a:p>
            <a:r>
              <a:rPr lang="en-US" dirty="0"/>
              <a:t>Make sure frequently used items are easy to reach</a:t>
            </a:r>
          </a:p>
          <a:p>
            <a:pPr lvl="1"/>
            <a:endParaRPr lang="en-US" dirty="0"/>
          </a:p>
        </p:txBody>
      </p:sp>
      <p:pic>
        <p:nvPicPr>
          <p:cNvPr id="4" name="Picture 3"/>
          <p:cNvPicPr>
            <a:picLocks noChangeAspect="1"/>
          </p:cNvPicPr>
          <p:nvPr/>
        </p:nvPicPr>
        <p:blipFill>
          <a:blip r:embed="rId3"/>
          <a:stretch>
            <a:fillRect/>
          </a:stretch>
        </p:blipFill>
        <p:spPr>
          <a:xfrm>
            <a:off x="6779623" y="4058694"/>
            <a:ext cx="5314748" cy="2650172"/>
          </a:xfrm>
          <a:prstGeom prst="rect">
            <a:avLst/>
          </a:prstGeom>
        </p:spPr>
      </p:pic>
      <p:pic>
        <p:nvPicPr>
          <p:cNvPr id="1026" name="Picture 2" descr="fb5435e7-3111-4418-985a-cb07d7cf5751@namprd03"/>
          <p:cNvPicPr>
            <a:picLocks noChangeAspect="1" noChangeArrowheads="1"/>
          </p:cNvPicPr>
          <p:nvPr/>
        </p:nvPicPr>
        <p:blipFill rotWithShape="1">
          <a:blip r:embed="rId4">
            <a:extLst>
              <a:ext uri="{28A0092B-C50C-407E-A947-70E740481C1C}">
                <a14:useLocalDpi xmlns:a14="http://schemas.microsoft.com/office/drawing/2010/main" val="0"/>
              </a:ext>
            </a:extLst>
          </a:blip>
          <a:srcRect l="6420" r="11079"/>
          <a:stretch/>
        </p:blipFill>
        <p:spPr bwMode="auto">
          <a:xfrm rot="5400000">
            <a:off x="8233890" y="1816503"/>
            <a:ext cx="2069306"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0682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98037" y="174361"/>
            <a:ext cx="9393963" cy="6437487"/>
          </a:xfrm>
          <a:prstGeom prst="rect">
            <a:avLst/>
          </a:prstGeom>
        </p:spPr>
      </p:pic>
      <p:sp>
        <p:nvSpPr>
          <p:cNvPr id="6" name="Title 5"/>
          <p:cNvSpPr>
            <a:spLocks noGrp="1"/>
          </p:cNvSpPr>
          <p:nvPr>
            <p:ph type="title"/>
          </p:nvPr>
        </p:nvSpPr>
        <p:spPr>
          <a:xfrm>
            <a:off x="1520938" y="6040348"/>
            <a:ext cx="10972800" cy="1143000"/>
          </a:xfrm>
        </p:spPr>
        <p:txBody>
          <a:bodyPr>
            <a:normAutofit/>
          </a:bodyPr>
          <a:lstStyle/>
          <a:p>
            <a:r>
              <a:rPr lang="en-US" sz="2000" dirty="0"/>
              <a:t>Source:  NIH. Computer Workstation Ergonomics Self Assessment  Checklist</a:t>
            </a:r>
            <a:br>
              <a:rPr lang="en-US" sz="2200" dirty="0"/>
            </a:br>
            <a:endParaRPr lang="en-US" sz="2200" dirty="0"/>
          </a:p>
        </p:txBody>
      </p:sp>
      <p:sp>
        <p:nvSpPr>
          <p:cNvPr id="3" name="Content Placeholder 2"/>
          <p:cNvSpPr>
            <a:spLocks noGrp="1"/>
          </p:cNvSpPr>
          <p:nvPr>
            <p:ph idx="1"/>
          </p:nvPr>
        </p:nvSpPr>
        <p:spPr>
          <a:xfrm>
            <a:off x="426719" y="1138827"/>
            <a:ext cx="2188437" cy="5355455"/>
          </a:xfrm>
        </p:spPr>
        <p:txBody>
          <a:bodyPr>
            <a:normAutofit/>
          </a:bodyPr>
          <a:lstStyle/>
          <a:p>
            <a:pPr marL="0" indent="0">
              <a:buNone/>
            </a:pPr>
            <a:r>
              <a:rPr lang="en-US" b="1" dirty="0"/>
              <a:t>Key factors:</a:t>
            </a:r>
          </a:p>
          <a:p>
            <a:r>
              <a:rPr lang="en-US" sz="2800" dirty="0"/>
              <a:t>Relaxed shoulders</a:t>
            </a:r>
          </a:p>
          <a:p>
            <a:r>
              <a:rPr lang="en-US" sz="2800" dirty="0"/>
              <a:t>Straight wrists</a:t>
            </a:r>
          </a:p>
          <a:p>
            <a:r>
              <a:rPr lang="en-US" sz="2800" dirty="0"/>
              <a:t>Supported lower back</a:t>
            </a:r>
          </a:p>
          <a:p>
            <a:r>
              <a:rPr lang="en-US" sz="2800" dirty="0"/>
              <a:t>Level head</a:t>
            </a:r>
          </a:p>
          <a:p>
            <a:r>
              <a:rPr lang="en-US" sz="2800" dirty="0"/>
              <a:t>Supported feet</a:t>
            </a:r>
          </a:p>
          <a:p>
            <a:endParaRPr lang="en-US" sz="2000" dirty="0"/>
          </a:p>
          <a:p>
            <a:endParaRPr lang="en-US" sz="2000" dirty="0"/>
          </a:p>
        </p:txBody>
      </p:sp>
    </p:spTree>
    <p:extLst>
      <p:ext uri="{BB962C8B-B14F-4D97-AF65-F5344CB8AC3E}">
        <p14:creationId xmlns:p14="http://schemas.microsoft.com/office/powerpoint/2010/main" val="437687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097" y="365078"/>
            <a:ext cx="10972800" cy="1143000"/>
          </a:xfrm>
        </p:spPr>
        <p:txBody>
          <a:bodyPr/>
          <a:lstStyle/>
          <a:p>
            <a:r>
              <a:rPr lang="en-US" dirty="0"/>
              <a:t>Creating a Workstation at Home</a:t>
            </a:r>
          </a:p>
        </p:txBody>
      </p:sp>
      <p:sp>
        <p:nvSpPr>
          <p:cNvPr id="3" name="Content Placeholder 2"/>
          <p:cNvSpPr>
            <a:spLocks noGrp="1"/>
          </p:cNvSpPr>
          <p:nvPr>
            <p:ph idx="1"/>
          </p:nvPr>
        </p:nvSpPr>
        <p:spPr>
          <a:xfrm>
            <a:off x="645579" y="1941216"/>
            <a:ext cx="7792568" cy="4618086"/>
          </a:xfrm>
        </p:spPr>
        <p:txBody>
          <a:bodyPr>
            <a:normAutofit/>
          </a:bodyPr>
          <a:lstStyle/>
          <a:p>
            <a:r>
              <a:rPr lang="en-US" sz="3600" dirty="0"/>
              <a:t>If possible, have a dedicated work area</a:t>
            </a:r>
          </a:p>
          <a:p>
            <a:r>
              <a:rPr lang="en-US" sz="3600" dirty="0"/>
              <a:t>Ensure proper lighting</a:t>
            </a:r>
          </a:p>
          <a:p>
            <a:r>
              <a:rPr lang="en-US" sz="3600" dirty="0"/>
              <a:t>Be creative with your workspace:</a:t>
            </a:r>
          </a:p>
          <a:p>
            <a:pPr lvl="1"/>
            <a:r>
              <a:rPr lang="en-US" sz="3200" dirty="0"/>
              <a:t>Work surface: hard, flat, sturdy, matte surface, with room underneath for legs</a:t>
            </a:r>
          </a:p>
          <a:p>
            <a:pPr lvl="2"/>
            <a:r>
              <a:rPr lang="en-US" sz="2800" dirty="0"/>
              <a:t>Ironing board? </a:t>
            </a:r>
          </a:p>
        </p:txBody>
      </p:sp>
      <p:pic>
        <p:nvPicPr>
          <p:cNvPr id="1026" name="E387831A-70F5-4A84-A55D-7E4046D14E8C" descr="E387831A-70F5-4A84-A55D-7E4046D14E8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255724" y="2412397"/>
            <a:ext cx="3693354" cy="275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427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3951"/>
            <a:ext cx="10972800" cy="1143000"/>
          </a:xfrm>
        </p:spPr>
        <p:txBody>
          <a:bodyPr>
            <a:normAutofit fontScale="90000"/>
          </a:bodyPr>
          <a:lstStyle/>
          <a:p>
            <a:r>
              <a:rPr lang="en-US" dirty="0"/>
              <a:t>Creating a Workstation at Home – Selecting a Chair</a:t>
            </a:r>
          </a:p>
        </p:txBody>
      </p:sp>
      <p:pic>
        <p:nvPicPr>
          <p:cNvPr id="6" name="Picture 5"/>
          <p:cNvPicPr>
            <a:picLocks noChangeAspect="1"/>
          </p:cNvPicPr>
          <p:nvPr/>
        </p:nvPicPr>
        <p:blipFill>
          <a:blip r:embed="rId3"/>
          <a:stretch>
            <a:fillRect/>
          </a:stretch>
        </p:blipFill>
        <p:spPr>
          <a:xfrm>
            <a:off x="840372" y="2072865"/>
            <a:ext cx="1285875" cy="1714500"/>
          </a:xfrm>
          <a:prstGeom prst="rect">
            <a:avLst/>
          </a:prstGeom>
        </p:spPr>
      </p:pic>
      <p:pic>
        <p:nvPicPr>
          <p:cNvPr id="7" name="Picture 6"/>
          <p:cNvPicPr>
            <a:picLocks noChangeAspect="1"/>
          </p:cNvPicPr>
          <p:nvPr/>
        </p:nvPicPr>
        <p:blipFill>
          <a:blip r:embed="rId4"/>
          <a:stretch>
            <a:fillRect/>
          </a:stretch>
        </p:blipFill>
        <p:spPr>
          <a:xfrm>
            <a:off x="2067195" y="2988049"/>
            <a:ext cx="2501266" cy="3295586"/>
          </a:xfrm>
          <a:prstGeom prst="rect">
            <a:avLst/>
          </a:prstGeom>
        </p:spPr>
      </p:pic>
      <p:sp>
        <p:nvSpPr>
          <p:cNvPr id="9" name="TextBox 8"/>
          <p:cNvSpPr txBox="1"/>
          <p:nvPr/>
        </p:nvSpPr>
        <p:spPr>
          <a:xfrm>
            <a:off x="840372" y="1273273"/>
            <a:ext cx="10901634" cy="553998"/>
          </a:xfrm>
          <a:prstGeom prst="rect">
            <a:avLst/>
          </a:prstGeom>
          <a:noFill/>
        </p:spPr>
        <p:txBody>
          <a:bodyPr wrap="square" rtlCol="0">
            <a:spAutoFit/>
          </a:bodyPr>
          <a:lstStyle/>
          <a:p>
            <a:r>
              <a:rPr lang="en-US" sz="3000" dirty="0"/>
              <a:t>How do you achieve this……………………….When all you have is this?</a:t>
            </a:r>
          </a:p>
        </p:txBody>
      </p:sp>
      <p:pic>
        <p:nvPicPr>
          <p:cNvPr id="11" name="Content Placeholder 10"/>
          <p:cNvPicPr>
            <a:picLocks noGrp="1" noChangeAspect="1"/>
          </p:cNvPicPr>
          <p:nvPr>
            <p:ph idx="1"/>
          </p:nvPr>
        </p:nvPicPr>
        <p:blipFill>
          <a:blip r:embed="rId5"/>
          <a:stretch>
            <a:fillRect/>
          </a:stretch>
        </p:blipFill>
        <p:spPr>
          <a:xfrm>
            <a:off x="9763532" y="2416273"/>
            <a:ext cx="2143125" cy="3695700"/>
          </a:xfrm>
          <a:prstGeom prst="rect">
            <a:avLst/>
          </a:prstGeom>
        </p:spPr>
      </p:pic>
      <p:sp>
        <p:nvSpPr>
          <p:cNvPr id="12" name="TextBox 11"/>
          <p:cNvSpPr txBox="1"/>
          <p:nvPr/>
        </p:nvSpPr>
        <p:spPr>
          <a:xfrm>
            <a:off x="5249427" y="2288114"/>
            <a:ext cx="4143782" cy="4339650"/>
          </a:xfrm>
          <a:prstGeom prst="rect">
            <a:avLst/>
          </a:prstGeom>
          <a:noFill/>
        </p:spPr>
        <p:txBody>
          <a:bodyPr wrap="square" rtlCol="0">
            <a:spAutoFit/>
          </a:bodyPr>
          <a:lstStyle/>
          <a:p>
            <a:r>
              <a:rPr lang="en-US" sz="2800" b="1" dirty="0">
                <a:solidFill>
                  <a:srgbClr val="C00000"/>
                </a:solidFill>
              </a:rPr>
              <a:t>Possible solutions:</a:t>
            </a:r>
          </a:p>
          <a:p>
            <a:endParaRPr lang="en-US" sz="900" dirty="0">
              <a:solidFill>
                <a:srgbClr val="C00000"/>
              </a:solidFill>
            </a:endParaRPr>
          </a:p>
          <a:p>
            <a:pPr marL="285750" indent="-285750">
              <a:buFont typeface="Arial" panose="020B0604020202020204" pitchFamily="34" charset="0"/>
              <a:buChar char="•"/>
            </a:pPr>
            <a:r>
              <a:rPr lang="en-US" sz="2800" dirty="0">
                <a:solidFill>
                  <a:srgbClr val="C00000"/>
                </a:solidFill>
              </a:rPr>
              <a:t>Use rolled up towels or pillows to support lower back</a:t>
            </a:r>
          </a:p>
          <a:p>
            <a:pPr marL="285750" indent="-285750">
              <a:buFont typeface="Arial" panose="020B0604020202020204" pitchFamily="34" charset="0"/>
              <a:buChar char="•"/>
            </a:pPr>
            <a:endParaRPr lang="en-US" sz="1600" dirty="0">
              <a:solidFill>
                <a:srgbClr val="C00000"/>
              </a:solidFill>
            </a:endParaRPr>
          </a:p>
          <a:p>
            <a:pPr marL="285750" indent="-285750">
              <a:buFont typeface="Arial" panose="020B0604020202020204" pitchFamily="34" charset="0"/>
              <a:buChar char="•"/>
            </a:pPr>
            <a:r>
              <a:rPr lang="en-US" sz="2800" dirty="0">
                <a:solidFill>
                  <a:srgbClr val="C00000"/>
                </a:solidFill>
              </a:rPr>
              <a:t>Add a cushion or pillow to raise the height</a:t>
            </a:r>
          </a:p>
          <a:p>
            <a:pPr marL="285750" indent="-285750">
              <a:buFont typeface="Arial" panose="020B0604020202020204" pitchFamily="34" charset="0"/>
              <a:buChar char="•"/>
            </a:pPr>
            <a:endParaRPr lang="en-US" sz="900" dirty="0">
              <a:solidFill>
                <a:srgbClr val="C00000"/>
              </a:solidFill>
            </a:endParaRPr>
          </a:p>
          <a:p>
            <a:pPr marL="285750" indent="-285750">
              <a:buFont typeface="Arial" panose="020B0604020202020204" pitchFamily="34" charset="0"/>
              <a:buChar char="•"/>
            </a:pPr>
            <a:r>
              <a:rPr lang="en-US" sz="2800" dirty="0">
                <a:solidFill>
                  <a:srgbClr val="C00000"/>
                </a:solidFill>
              </a:rPr>
              <a:t>Use books or boxes as foot support if needed</a:t>
            </a:r>
          </a:p>
          <a:p>
            <a:endParaRPr lang="en-US" dirty="0"/>
          </a:p>
        </p:txBody>
      </p:sp>
    </p:spTree>
    <p:extLst>
      <p:ext uri="{BB962C8B-B14F-4D97-AF65-F5344CB8AC3E}">
        <p14:creationId xmlns:p14="http://schemas.microsoft.com/office/powerpoint/2010/main" val="169307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379911"/>
            <a:ext cx="12687300" cy="1143000"/>
          </a:xfrm>
        </p:spPr>
        <p:txBody>
          <a:bodyPr>
            <a:normAutofit/>
          </a:bodyPr>
          <a:lstStyle/>
          <a:p>
            <a:r>
              <a:rPr lang="en-US" dirty="0"/>
              <a:t>Maintaining Neutral Wrist Position at Home</a:t>
            </a:r>
          </a:p>
        </p:txBody>
      </p:sp>
      <p:sp>
        <p:nvSpPr>
          <p:cNvPr id="3" name="Content Placeholder 2"/>
          <p:cNvSpPr>
            <a:spLocks noGrp="1"/>
          </p:cNvSpPr>
          <p:nvPr>
            <p:ph idx="1"/>
          </p:nvPr>
        </p:nvSpPr>
        <p:spPr>
          <a:xfrm>
            <a:off x="609600" y="1332411"/>
            <a:ext cx="10972800" cy="4793754"/>
          </a:xfrm>
        </p:spPr>
        <p:txBody>
          <a:bodyPr/>
          <a:lstStyle/>
          <a:p>
            <a:pPr marL="0" indent="0">
              <a:buNone/>
            </a:pPr>
            <a:r>
              <a:rPr lang="en-US" dirty="0"/>
              <a:t>How do can you achieve this …………..    When you have this?</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5" name="Picture 4"/>
          <p:cNvPicPr>
            <a:picLocks noChangeAspect="1"/>
          </p:cNvPicPr>
          <p:nvPr/>
        </p:nvPicPr>
        <p:blipFill>
          <a:blip r:embed="rId3"/>
          <a:stretch>
            <a:fillRect/>
          </a:stretch>
        </p:blipFill>
        <p:spPr>
          <a:xfrm>
            <a:off x="609600" y="2374265"/>
            <a:ext cx="2791642" cy="1778988"/>
          </a:xfrm>
          <a:prstGeom prst="rect">
            <a:avLst/>
          </a:prstGeom>
        </p:spPr>
      </p:pic>
      <p:pic>
        <p:nvPicPr>
          <p:cNvPr id="6" name="Picture 5"/>
          <p:cNvPicPr>
            <a:picLocks noChangeAspect="1"/>
          </p:cNvPicPr>
          <p:nvPr/>
        </p:nvPicPr>
        <p:blipFill rotWithShape="1">
          <a:blip r:embed="rId4"/>
          <a:srcRect t="31075" r="54762" b="8635"/>
          <a:stretch/>
        </p:blipFill>
        <p:spPr>
          <a:xfrm>
            <a:off x="4682671" y="5008880"/>
            <a:ext cx="4014681" cy="1849120"/>
          </a:xfrm>
          <a:prstGeom prst="rect">
            <a:avLst/>
          </a:prstGeom>
        </p:spPr>
      </p:pic>
      <p:pic>
        <p:nvPicPr>
          <p:cNvPr id="7" name="Picture 6"/>
          <p:cNvPicPr>
            <a:picLocks noChangeAspect="1"/>
          </p:cNvPicPr>
          <p:nvPr/>
        </p:nvPicPr>
        <p:blipFill>
          <a:blip r:embed="rId5"/>
          <a:stretch>
            <a:fillRect/>
          </a:stretch>
        </p:blipFill>
        <p:spPr>
          <a:xfrm>
            <a:off x="8460475" y="2475411"/>
            <a:ext cx="3548645" cy="1309463"/>
          </a:xfrm>
          <a:prstGeom prst="rect">
            <a:avLst/>
          </a:prstGeom>
        </p:spPr>
      </p:pic>
      <p:sp>
        <p:nvSpPr>
          <p:cNvPr id="8" name="TextBox 7"/>
          <p:cNvSpPr txBox="1"/>
          <p:nvPr/>
        </p:nvSpPr>
        <p:spPr>
          <a:xfrm>
            <a:off x="4949371" y="2893416"/>
            <a:ext cx="4201983" cy="2062103"/>
          </a:xfrm>
          <a:prstGeom prst="rect">
            <a:avLst/>
          </a:prstGeom>
          <a:noFill/>
        </p:spPr>
        <p:txBody>
          <a:bodyPr wrap="square" rtlCol="0">
            <a:spAutoFit/>
          </a:bodyPr>
          <a:lstStyle/>
          <a:p>
            <a:r>
              <a:rPr lang="en-US" sz="3200" dirty="0">
                <a:solidFill>
                  <a:srgbClr val="C00000"/>
                </a:solidFill>
              </a:rPr>
              <a:t>Possible solution:</a:t>
            </a:r>
          </a:p>
          <a:p>
            <a:pPr marL="285750" indent="-285750">
              <a:buFont typeface="Arial" panose="020B0604020202020204" pitchFamily="34" charset="0"/>
              <a:buChar char="•"/>
            </a:pPr>
            <a:r>
              <a:rPr lang="en-US" sz="3200" dirty="0">
                <a:solidFill>
                  <a:srgbClr val="C00000"/>
                </a:solidFill>
              </a:rPr>
              <a:t>Use a rolled-up washcloths or small towel for </a:t>
            </a:r>
            <a:r>
              <a:rPr lang="en-US" sz="3200">
                <a:solidFill>
                  <a:srgbClr val="C00000"/>
                </a:solidFill>
              </a:rPr>
              <a:t>a palm rest</a:t>
            </a:r>
            <a:endParaRPr lang="en-US" sz="3200" dirty="0">
              <a:solidFill>
                <a:srgbClr val="C00000"/>
              </a:solidFill>
            </a:endParaRPr>
          </a:p>
        </p:txBody>
      </p:sp>
    </p:spTree>
    <p:extLst>
      <p:ext uri="{BB962C8B-B14F-4D97-AF65-F5344CB8AC3E}">
        <p14:creationId xmlns:p14="http://schemas.microsoft.com/office/powerpoint/2010/main" val="233908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92292"/>
            <a:ext cx="10972800" cy="1143000"/>
          </a:xfrm>
        </p:spPr>
        <p:txBody>
          <a:bodyPr/>
          <a:lstStyle/>
          <a:p>
            <a:r>
              <a:rPr lang="en-US" dirty="0"/>
              <a:t>Maintaining a level head</a:t>
            </a:r>
          </a:p>
        </p:txBody>
      </p:sp>
      <p:sp>
        <p:nvSpPr>
          <p:cNvPr id="4" name="Content Placeholder 2"/>
          <p:cNvSpPr>
            <a:spLocks noGrp="1"/>
          </p:cNvSpPr>
          <p:nvPr>
            <p:ph idx="1"/>
          </p:nvPr>
        </p:nvSpPr>
        <p:spPr>
          <a:xfrm>
            <a:off x="400049" y="1535292"/>
            <a:ext cx="11391901" cy="4591050"/>
          </a:xfrm>
        </p:spPr>
        <p:txBody>
          <a:bodyPr/>
          <a:lstStyle/>
          <a:p>
            <a:pPr marL="0" indent="0">
              <a:buNone/>
            </a:pPr>
            <a:r>
              <a:rPr lang="en-US" dirty="0"/>
              <a:t>How do can you achieve this …………..    When you have this?</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5" name="Picture 4"/>
          <p:cNvPicPr>
            <a:picLocks noChangeAspect="1"/>
          </p:cNvPicPr>
          <p:nvPr/>
        </p:nvPicPr>
        <p:blipFill rotWithShape="1">
          <a:blip r:embed="rId3"/>
          <a:srcRect l="15987" r="54626" b="38490"/>
          <a:stretch/>
        </p:blipFill>
        <p:spPr>
          <a:xfrm>
            <a:off x="9360330" y="2097877"/>
            <a:ext cx="2552701" cy="2515165"/>
          </a:xfrm>
          <a:prstGeom prst="rect">
            <a:avLst/>
          </a:prstGeom>
        </p:spPr>
      </p:pic>
      <p:pic>
        <p:nvPicPr>
          <p:cNvPr id="6" name="Picture 5"/>
          <p:cNvPicPr>
            <a:picLocks noChangeAspect="1"/>
          </p:cNvPicPr>
          <p:nvPr/>
        </p:nvPicPr>
        <p:blipFill rotWithShape="1">
          <a:blip r:embed="rId4"/>
          <a:srcRect l="11280" r="12810"/>
          <a:stretch/>
        </p:blipFill>
        <p:spPr>
          <a:xfrm>
            <a:off x="190499" y="2107404"/>
            <a:ext cx="4743451" cy="3081338"/>
          </a:xfrm>
          <a:prstGeom prst="rect">
            <a:avLst/>
          </a:prstGeom>
        </p:spPr>
      </p:pic>
      <p:pic>
        <p:nvPicPr>
          <p:cNvPr id="7" name="Picture 6"/>
          <p:cNvPicPr>
            <a:picLocks noChangeAspect="1"/>
          </p:cNvPicPr>
          <p:nvPr/>
        </p:nvPicPr>
        <p:blipFill rotWithShape="1">
          <a:blip r:embed="rId3"/>
          <a:srcRect l="55900" t="9245" r="13397" b="43960"/>
          <a:stretch/>
        </p:blipFill>
        <p:spPr>
          <a:xfrm>
            <a:off x="5813639" y="4933950"/>
            <a:ext cx="2667002" cy="1913409"/>
          </a:xfrm>
          <a:prstGeom prst="rect">
            <a:avLst/>
          </a:prstGeom>
        </p:spPr>
      </p:pic>
      <p:sp>
        <p:nvSpPr>
          <p:cNvPr id="8" name="TextBox 7"/>
          <p:cNvSpPr txBox="1"/>
          <p:nvPr/>
        </p:nvSpPr>
        <p:spPr>
          <a:xfrm>
            <a:off x="5158347" y="2419005"/>
            <a:ext cx="4201983" cy="2554545"/>
          </a:xfrm>
          <a:prstGeom prst="rect">
            <a:avLst/>
          </a:prstGeom>
          <a:noFill/>
        </p:spPr>
        <p:txBody>
          <a:bodyPr wrap="square" rtlCol="0">
            <a:spAutoFit/>
          </a:bodyPr>
          <a:lstStyle/>
          <a:p>
            <a:r>
              <a:rPr lang="en-US" sz="3200" dirty="0">
                <a:solidFill>
                  <a:srgbClr val="C00000"/>
                </a:solidFill>
              </a:rPr>
              <a:t>Possible solutions:</a:t>
            </a:r>
          </a:p>
          <a:p>
            <a:pPr marL="285750" indent="-285750">
              <a:buFont typeface="Arial" panose="020B0604020202020204" pitchFamily="34" charset="0"/>
              <a:buChar char="•"/>
            </a:pPr>
            <a:r>
              <a:rPr lang="en-US" sz="3200" dirty="0">
                <a:solidFill>
                  <a:srgbClr val="C00000"/>
                </a:solidFill>
              </a:rPr>
              <a:t>Use external keyboard or external monitor</a:t>
            </a:r>
          </a:p>
          <a:p>
            <a:pPr marL="285750" indent="-285750">
              <a:buFont typeface="Arial" panose="020B0604020202020204" pitchFamily="34" charset="0"/>
              <a:buChar char="•"/>
            </a:pPr>
            <a:r>
              <a:rPr lang="en-US" sz="3200" dirty="0">
                <a:solidFill>
                  <a:srgbClr val="C00000"/>
                </a:solidFill>
              </a:rPr>
              <a:t>Use books to raise height of monitor</a:t>
            </a:r>
          </a:p>
        </p:txBody>
      </p:sp>
    </p:spTree>
    <p:extLst>
      <p:ext uri="{BB962C8B-B14F-4D97-AF65-F5344CB8AC3E}">
        <p14:creationId xmlns:p14="http://schemas.microsoft.com/office/powerpoint/2010/main" val="111168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8952"/>
            <a:ext cx="10972800" cy="1143000"/>
          </a:xfrm>
        </p:spPr>
        <p:txBody>
          <a:bodyPr/>
          <a:lstStyle/>
          <a:p>
            <a:r>
              <a:rPr lang="en-US" dirty="0"/>
              <a:t>Resource-1</a:t>
            </a:r>
          </a:p>
        </p:txBody>
      </p:sp>
      <p:sp>
        <p:nvSpPr>
          <p:cNvPr id="6" name="Content Placeholder 5"/>
          <p:cNvSpPr>
            <a:spLocks noGrp="1"/>
          </p:cNvSpPr>
          <p:nvPr>
            <p:ph idx="1"/>
          </p:nvPr>
        </p:nvSpPr>
        <p:spPr>
          <a:xfrm>
            <a:off x="781050" y="1540869"/>
            <a:ext cx="10972800" cy="4095571"/>
          </a:xfrm>
        </p:spPr>
        <p:txBody>
          <a:bodyPr>
            <a:normAutofit/>
          </a:bodyPr>
          <a:lstStyle/>
          <a:p>
            <a:r>
              <a:rPr lang="en-US" dirty="0"/>
              <a:t>Simple video on ‘laptop office ergonomics- basic tips’ at home</a:t>
            </a:r>
          </a:p>
          <a:p>
            <a:r>
              <a:rPr lang="en-US" dirty="0">
                <a:hlinkClick r:id="rId3"/>
              </a:rPr>
              <a:t>https://youtu.be/ZLwIP8cBaWA</a:t>
            </a:r>
            <a:endParaRPr lang="en-US" dirty="0"/>
          </a:p>
          <a:p>
            <a:endParaRPr lang="en-US" dirty="0"/>
          </a:p>
          <a:p>
            <a:pPr marL="0" indent="0">
              <a:buNone/>
            </a:pPr>
            <a:endParaRPr lang="en-US" dirty="0"/>
          </a:p>
          <a:p>
            <a:endParaRPr lang="en-US" dirty="0"/>
          </a:p>
          <a:p>
            <a:endParaRPr lang="en-US" dirty="0"/>
          </a:p>
        </p:txBody>
      </p:sp>
      <p:pic>
        <p:nvPicPr>
          <p:cNvPr id="7" name="Picture 6"/>
          <p:cNvPicPr>
            <a:picLocks noChangeAspect="1"/>
          </p:cNvPicPr>
          <p:nvPr/>
        </p:nvPicPr>
        <p:blipFill>
          <a:blip r:embed="rId4"/>
          <a:stretch>
            <a:fillRect/>
          </a:stretch>
        </p:blipFill>
        <p:spPr>
          <a:xfrm>
            <a:off x="4191000" y="2879879"/>
            <a:ext cx="3810000" cy="2815478"/>
          </a:xfrm>
          <a:prstGeom prst="rect">
            <a:avLst/>
          </a:prstGeom>
        </p:spPr>
      </p:pic>
    </p:spTree>
    <p:extLst>
      <p:ext uri="{BB962C8B-B14F-4D97-AF65-F5344CB8AC3E}">
        <p14:creationId xmlns:p14="http://schemas.microsoft.com/office/powerpoint/2010/main" val="3532309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448926"/>
            <a:ext cx="12192000" cy="409073"/>
          </a:xfrm>
          <a:solidFill>
            <a:schemeClr val="bg1"/>
          </a:solidFill>
        </p:spPr>
        <p:txBody>
          <a:bodyPr>
            <a:normAutofit/>
          </a:bodyPr>
          <a:lstStyle/>
          <a:p>
            <a:pPr marL="0" indent="0">
              <a:buNone/>
            </a:pPr>
            <a:r>
              <a:rPr lang="en-US" sz="1600" dirty="0">
                <a:hlinkClick r:id="rId3"/>
              </a:rPr>
              <a:t>https://www.ors.od.nih.gov/sr/dohs/Documents/Computer%20Workstation%20Ergonomics%20Self%20Assessment%20Checklist.pdf</a:t>
            </a:r>
            <a:endParaRPr lang="en-US" sz="1600" dirty="0"/>
          </a:p>
          <a:p>
            <a:endParaRPr lang="en-US" dirty="0"/>
          </a:p>
        </p:txBody>
      </p:sp>
      <p:sp>
        <p:nvSpPr>
          <p:cNvPr id="5" name="TextBox 4"/>
          <p:cNvSpPr txBox="1"/>
          <p:nvPr/>
        </p:nvSpPr>
        <p:spPr>
          <a:xfrm>
            <a:off x="361949" y="1878380"/>
            <a:ext cx="4030078" cy="3185487"/>
          </a:xfrm>
          <a:prstGeom prst="rect">
            <a:avLst/>
          </a:prstGeom>
          <a:noFill/>
        </p:spPr>
        <p:txBody>
          <a:bodyPr wrap="square" rtlCol="0">
            <a:spAutoFit/>
          </a:bodyPr>
          <a:lstStyle/>
          <a:p>
            <a:r>
              <a:rPr lang="en-US" sz="3200" dirty="0"/>
              <a:t>National Institutes of Health</a:t>
            </a:r>
          </a:p>
          <a:p>
            <a:endParaRPr lang="en-US" sz="900" dirty="0"/>
          </a:p>
          <a:p>
            <a:r>
              <a:rPr lang="en-US" sz="3200" dirty="0"/>
              <a:t>Computer Workstation Ergonomics:</a:t>
            </a:r>
          </a:p>
          <a:p>
            <a:r>
              <a:rPr lang="en-US" sz="3200" dirty="0"/>
              <a:t>Self-Assessment Checklist</a:t>
            </a:r>
          </a:p>
        </p:txBody>
      </p:sp>
      <p:sp>
        <p:nvSpPr>
          <p:cNvPr id="6" name="Title 1"/>
          <p:cNvSpPr txBox="1">
            <a:spLocks/>
          </p:cNvSpPr>
          <p:nvPr/>
        </p:nvSpPr>
        <p:spPr>
          <a:xfrm>
            <a:off x="609600" y="338952"/>
            <a:ext cx="3946358"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Resource-2</a:t>
            </a:r>
          </a:p>
        </p:txBody>
      </p:sp>
      <p:pic>
        <p:nvPicPr>
          <p:cNvPr id="7" name="Picture 6"/>
          <p:cNvPicPr>
            <a:picLocks noChangeAspect="1"/>
          </p:cNvPicPr>
          <p:nvPr/>
        </p:nvPicPr>
        <p:blipFill>
          <a:blip r:embed="rId4"/>
          <a:stretch>
            <a:fillRect/>
          </a:stretch>
        </p:blipFill>
        <p:spPr>
          <a:xfrm>
            <a:off x="4343320" y="338952"/>
            <a:ext cx="7848680" cy="6128609"/>
          </a:xfrm>
          <a:prstGeom prst="rect">
            <a:avLst/>
          </a:prstGeom>
        </p:spPr>
      </p:pic>
    </p:spTree>
    <p:extLst>
      <p:ext uri="{BB962C8B-B14F-4D97-AF65-F5344CB8AC3E}">
        <p14:creationId xmlns:p14="http://schemas.microsoft.com/office/powerpoint/2010/main" val="2908596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0D347-0F73-49DB-A8EC-A0E901A32FF5}"/>
              </a:ext>
            </a:extLst>
          </p:cNvPr>
          <p:cNvSpPr>
            <a:spLocks noGrp="1"/>
          </p:cNvSpPr>
          <p:nvPr>
            <p:ph type="title"/>
          </p:nvPr>
        </p:nvSpPr>
        <p:spPr>
          <a:xfrm>
            <a:off x="609600" y="424454"/>
            <a:ext cx="10972800" cy="1143000"/>
          </a:xfrm>
        </p:spPr>
        <p:txBody>
          <a:bodyPr/>
          <a:lstStyle/>
          <a:p>
            <a:r>
              <a:rPr lang="en-US" dirty="0"/>
              <a:t>Interactive Exercises</a:t>
            </a:r>
          </a:p>
        </p:txBody>
      </p:sp>
      <p:sp>
        <p:nvSpPr>
          <p:cNvPr id="3" name="Content Placeholder 2">
            <a:extLst>
              <a:ext uri="{FF2B5EF4-FFF2-40B4-BE49-F238E27FC236}">
                <a16:creationId xmlns:a16="http://schemas.microsoft.com/office/drawing/2014/main" id="{1C8021E9-A36D-497F-8FDC-A132A1911103}"/>
              </a:ext>
            </a:extLst>
          </p:cNvPr>
          <p:cNvSpPr>
            <a:spLocks noGrp="1"/>
          </p:cNvSpPr>
          <p:nvPr>
            <p:ph idx="1"/>
          </p:nvPr>
        </p:nvSpPr>
        <p:spPr>
          <a:xfrm>
            <a:off x="609600" y="1818526"/>
            <a:ext cx="11182597" cy="4543768"/>
          </a:xfrm>
        </p:spPr>
        <p:txBody>
          <a:bodyPr>
            <a:normAutofit fontScale="85000" lnSpcReduction="20000"/>
          </a:bodyPr>
          <a:lstStyle/>
          <a:p>
            <a:pPr marL="0" indent="0">
              <a:buNone/>
            </a:pPr>
            <a:r>
              <a:rPr lang="en-US" dirty="0"/>
              <a:t>To participate send the following message to </a:t>
            </a:r>
            <a:r>
              <a:rPr lang="en-US" dirty="0">
                <a:solidFill>
                  <a:srgbClr val="FF0000"/>
                </a:solidFill>
              </a:rPr>
              <a:t>37607</a:t>
            </a:r>
            <a:r>
              <a:rPr lang="en-US" dirty="0"/>
              <a:t>:</a:t>
            </a:r>
          </a:p>
          <a:p>
            <a:pPr marL="0" indent="0">
              <a:buNone/>
            </a:pPr>
            <a:r>
              <a:rPr lang="en-US" dirty="0"/>
              <a:t>					</a:t>
            </a:r>
            <a:r>
              <a:rPr lang="en-US" dirty="0">
                <a:solidFill>
                  <a:srgbClr val="FF0000"/>
                </a:solidFill>
              </a:rPr>
              <a:t>JOANNAGAITEN207</a:t>
            </a:r>
          </a:p>
          <a:p>
            <a:pPr marL="0" indent="0">
              <a:buNone/>
            </a:pPr>
            <a:r>
              <a:rPr lang="en-US" dirty="0">
                <a:solidFill>
                  <a:srgbClr val="FF0000"/>
                </a:solidFill>
              </a:rPr>
              <a:t>						</a:t>
            </a:r>
            <a:endParaRPr lang="en-US" dirty="0"/>
          </a:p>
          <a:p>
            <a:pPr marL="0" indent="0">
              <a:buNone/>
            </a:pPr>
            <a:r>
              <a:rPr lang="en-US" dirty="0"/>
              <a:t> </a:t>
            </a:r>
          </a:p>
          <a:p>
            <a:pPr marL="0" indent="0">
              <a:buNone/>
            </a:pPr>
            <a:r>
              <a:rPr lang="en-US" dirty="0"/>
              <a:t>OR go to…..</a:t>
            </a:r>
          </a:p>
          <a:p>
            <a:pPr marL="0" indent="0">
              <a:buNone/>
            </a:pPr>
            <a:r>
              <a:rPr lang="en-US" dirty="0"/>
              <a:t>		</a:t>
            </a:r>
            <a:r>
              <a:rPr lang="en-US" dirty="0">
                <a:solidFill>
                  <a:srgbClr val="FF0000"/>
                </a:solidFill>
              </a:rPr>
              <a:t>PollEv.com/joannagaiten207</a:t>
            </a:r>
          </a:p>
          <a:p>
            <a:pPr marL="0" indent="0">
              <a:buNone/>
            </a:pPr>
            <a:endParaRPr lang="en-US" dirty="0"/>
          </a:p>
          <a:p>
            <a:pPr marL="0" indent="0">
              <a:buNone/>
            </a:pPr>
            <a:r>
              <a:rPr lang="en-US" dirty="0"/>
              <a:t>*Answers are anonymous!  </a:t>
            </a:r>
          </a:p>
          <a:p>
            <a:pPr marL="0" indent="0">
              <a:buNone/>
            </a:pPr>
            <a:r>
              <a:rPr lang="en-US" dirty="0"/>
              <a:t>**There will be more than one poll, so don’t delete text message or			 close your browser until the end of the presentation. </a:t>
            </a:r>
          </a:p>
          <a:p>
            <a:pPr marL="0" indent="0">
              <a:buNone/>
            </a:pPr>
            <a:r>
              <a:rPr lang="en-US" dirty="0"/>
              <a:t>					</a:t>
            </a:r>
          </a:p>
          <a:p>
            <a:pPr marL="0" indent="0">
              <a:buNone/>
            </a:pPr>
            <a:endParaRPr lang="en-US" dirty="0"/>
          </a:p>
          <a:p>
            <a:pPr marL="0" indent="0">
              <a:buNone/>
            </a:pPr>
            <a:endParaRPr lang="en-US" dirty="0"/>
          </a:p>
        </p:txBody>
      </p:sp>
      <p:pic>
        <p:nvPicPr>
          <p:cNvPr id="6" name="Picture 5" descr="A picture containing icon&#10;&#10;Description automatically generated">
            <a:extLst>
              <a:ext uri="{FF2B5EF4-FFF2-40B4-BE49-F238E27FC236}">
                <a16:creationId xmlns:a16="http://schemas.microsoft.com/office/drawing/2014/main" id="{C894D9B0-14BE-4A0B-A62B-F0B4E70338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695813" y="1456361"/>
            <a:ext cx="2886587" cy="3945277"/>
          </a:xfrm>
          <a:prstGeom prst="rect">
            <a:avLst/>
          </a:prstGeom>
        </p:spPr>
      </p:pic>
    </p:spTree>
    <p:extLst>
      <p:ext uri="{BB962C8B-B14F-4D97-AF65-F5344CB8AC3E}">
        <p14:creationId xmlns:p14="http://schemas.microsoft.com/office/powerpoint/2010/main" val="184251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565" y="642454"/>
            <a:ext cx="10972800" cy="587456"/>
          </a:xfrm>
        </p:spPr>
        <p:txBody>
          <a:bodyPr>
            <a:normAutofit fontScale="90000"/>
          </a:bodyPr>
          <a:lstStyle/>
          <a:p>
            <a:r>
              <a:rPr lang="en-US" sz="4900" dirty="0"/>
              <a:t>Resource -3</a:t>
            </a:r>
            <a:endParaRPr lang="en-US" sz="3600" dirty="0"/>
          </a:p>
        </p:txBody>
      </p:sp>
      <p:pic>
        <p:nvPicPr>
          <p:cNvPr id="4" name="Picture 3"/>
          <p:cNvPicPr>
            <a:picLocks noChangeAspect="1"/>
          </p:cNvPicPr>
          <p:nvPr/>
        </p:nvPicPr>
        <p:blipFill rotWithShape="1">
          <a:blip r:embed="rId3"/>
          <a:srcRect t="-1" b="92995"/>
          <a:stretch/>
        </p:blipFill>
        <p:spPr>
          <a:xfrm>
            <a:off x="-22070" y="2300313"/>
            <a:ext cx="12214070" cy="444258"/>
          </a:xfrm>
          <a:prstGeom prst="rect">
            <a:avLst/>
          </a:prstGeom>
        </p:spPr>
      </p:pic>
      <p:pic>
        <p:nvPicPr>
          <p:cNvPr id="5" name="Picture 4"/>
          <p:cNvPicPr>
            <a:picLocks noChangeAspect="1"/>
          </p:cNvPicPr>
          <p:nvPr/>
        </p:nvPicPr>
        <p:blipFill>
          <a:blip r:embed="rId4"/>
          <a:stretch>
            <a:fillRect/>
          </a:stretch>
        </p:blipFill>
        <p:spPr>
          <a:xfrm>
            <a:off x="7781925" y="2251590"/>
            <a:ext cx="4410075" cy="371475"/>
          </a:xfrm>
          <a:prstGeom prst="rect">
            <a:avLst/>
          </a:prstGeom>
        </p:spPr>
      </p:pic>
      <p:pic>
        <p:nvPicPr>
          <p:cNvPr id="6" name="Picture 5"/>
          <p:cNvPicPr>
            <a:picLocks noChangeAspect="1"/>
          </p:cNvPicPr>
          <p:nvPr/>
        </p:nvPicPr>
        <p:blipFill rotWithShape="1">
          <a:blip r:embed="rId3"/>
          <a:srcRect t="24081" b="15783"/>
          <a:stretch/>
        </p:blipFill>
        <p:spPr>
          <a:xfrm>
            <a:off x="29821" y="2616773"/>
            <a:ext cx="12132356" cy="3787954"/>
          </a:xfrm>
          <a:prstGeom prst="rect">
            <a:avLst/>
          </a:prstGeom>
        </p:spPr>
      </p:pic>
      <p:sp>
        <p:nvSpPr>
          <p:cNvPr id="3" name="Content Placeholder 2"/>
          <p:cNvSpPr>
            <a:spLocks noGrp="1"/>
          </p:cNvSpPr>
          <p:nvPr>
            <p:ph idx="1"/>
          </p:nvPr>
        </p:nvSpPr>
        <p:spPr>
          <a:xfrm>
            <a:off x="29821" y="6267914"/>
            <a:ext cx="12132356" cy="453273"/>
          </a:xfrm>
          <a:solidFill>
            <a:schemeClr val="bg1"/>
          </a:solidFill>
        </p:spPr>
        <p:txBody>
          <a:bodyPr>
            <a:normAutofit lnSpcReduction="10000"/>
          </a:bodyPr>
          <a:lstStyle/>
          <a:p>
            <a:pPr marL="0" indent="0">
              <a:buNone/>
            </a:pPr>
            <a:r>
              <a:rPr lang="en-US" sz="2400" dirty="0">
                <a:hlinkClick r:id="rId5"/>
              </a:rPr>
              <a:t>https://www.osha.gov/SLTC/etools/computerworkstations/checklist_evaluation.html</a:t>
            </a:r>
            <a:endParaRPr lang="en-US" sz="2400" dirty="0"/>
          </a:p>
          <a:p>
            <a:endParaRPr lang="en-US" dirty="0"/>
          </a:p>
          <a:p>
            <a:endParaRPr lang="en-US" dirty="0"/>
          </a:p>
          <a:p>
            <a:endParaRPr lang="en-US" dirty="0"/>
          </a:p>
        </p:txBody>
      </p:sp>
      <p:sp>
        <p:nvSpPr>
          <p:cNvPr id="7" name="TextBox 6"/>
          <p:cNvSpPr txBox="1"/>
          <p:nvPr/>
        </p:nvSpPr>
        <p:spPr>
          <a:xfrm>
            <a:off x="29821" y="1508585"/>
            <a:ext cx="10748211" cy="584775"/>
          </a:xfrm>
          <a:prstGeom prst="rect">
            <a:avLst/>
          </a:prstGeom>
          <a:noFill/>
        </p:spPr>
        <p:txBody>
          <a:bodyPr wrap="square" rtlCol="0">
            <a:spAutoFit/>
          </a:bodyPr>
          <a:lstStyle/>
          <a:p>
            <a:r>
              <a:rPr lang="en-US" sz="3200" dirty="0"/>
              <a:t>OSHA’s Computer Workstation Checklist</a:t>
            </a:r>
          </a:p>
        </p:txBody>
      </p:sp>
      <p:sp>
        <p:nvSpPr>
          <p:cNvPr id="8" name="Oval 7"/>
          <p:cNvSpPr/>
          <p:nvPr/>
        </p:nvSpPr>
        <p:spPr>
          <a:xfrm>
            <a:off x="-22070" y="2142083"/>
            <a:ext cx="3852368" cy="504248"/>
          </a:xfrm>
          <a:prstGeom prst="ellipse">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7557825" y="2148114"/>
            <a:ext cx="4013540" cy="468660"/>
          </a:xfrm>
          <a:prstGeom prst="ellipse">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48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C51482-23E9-4592-9E14-7EA101BA01B4}"/>
              </a:ext>
            </a:extLst>
          </p:cNvPr>
          <p:cNvSpPr/>
          <p:nvPr/>
        </p:nvSpPr>
        <p:spPr>
          <a:xfrm>
            <a:off x="237508" y="2092703"/>
            <a:ext cx="11526982" cy="1446550"/>
          </a:xfrm>
          <a:prstGeom prst="rect">
            <a:avLst/>
          </a:prstGeom>
          <a:noFill/>
        </p:spPr>
        <p:txBody>
          <a:bodyPr wrap="square" lIns="91440" tIns="45720" rIns="91440" bIns="45720">
            <a:spAutoFit/>
            <a:scene3d>
              <a:camera prst="orthographicFront">
                <a:rot lat="0" lon="0" rev="0"/>
              </a:camera>
              <a:lightRig rig="threePt" dir="t"/>
            </a:scene3d>
          </a:bodyPr>
          <a:lstStyle/>
          <a:p>
            <a:pPr algn="ctr"/>
            <a:r>
              <a:rPr lang="en-US" sz="8800" b="1" cap="none" spc="0" dirty="0">
                <a:ln w="22225">
                  <a:solidFill>
                    <a:schemeClr val="accent2"/>
                  </a:solidFill>
                  <a:prstDash val="solid"/>
                </a:ln>
                <a:solidFill>
                  <a:schemeClr val="accent2">
                    <a:lumMod val="40000"/>
                    <a:lumOff val="60000"/>
                  </a:schemeClr>
                </a:solidFill>
                <a:effectLst/>
              </a:rPr>
              <a:t>Time for a Stretch Break</a:t>
            </a:r>
          </a:p>
        </p:txBody>
      </p:sp>
      <p:sp>
        <p:nvSpPr>
          <p:cNvPr id="7" name="TextBox 6">
            <a:extLst>
              <a:ext uri="{FF2B5EF4-FFF2-40B4-BE49-F238E27FC236}">
                <a16:creationId xmlns:a16="http://schemas.microsoft.com/office/drawing/2014/main" id="{3BD474CC-6231-4959-8BBF-3ACE3A8C8B56}"/>
              </a:ext>
            </a:extLst>
          </p:cNvPr>
          <p:cNvSpPr txBox="1"/>
          <p:nvPr/>
        </p:nvSpPr>
        <p:spPr>
          <a:xfrm>
            <a:off x="142504" y="6519446"/>
            <a:ext cx="12192000" cy="338554"/>
          </a:xfrm>
          <a:prstGeom prst="rect">
            <a:avLst/>
          </a:prstGeom>
          <a:noFill/>
        </p:spPr>
        <p:txBody>
          <a:bodyPr wrap="square" rtlCol="0">
            <a:spAutoFit/>
          </a:bodyPr>
          <a:lstStyle/>
          <a:p>
            <a:r>
              <a:rPr lang="en-US" sz="1600" b="1" dirty="0">
                <a:solidFill>
                  <a:schemeClr val="bg1"/>
                </a:solidFill>
              </a:rPr>
              <a:t>https://www.cdc.gov/workplacehealthpromotion/initiatives/resource-center/pdf/Workplace-Physical-Activity-Break-Guide-508.pdf</a:t>
            </a:r>
          </a:p>
        </p:txBody>
      </p:sp>
      <p:pic>
        <p:nvPicPr>
          <p:cNvPr id="8" name="Picture 7">
            <a:extLst>
              <a:ext uri="{FF2B5EF4-FFF2-40B4-BE49-F238E27FC236}">
                <a16:creationId xmlns:a16="http://schemas.microsoft.com/office/drawing/2014/main" id="{795591CA-689D-4AA7-A7AE-1334E83D62D9}"/>
              </a:ext>
            </a:extLst>
          </p:cNvPr>
          <p:cNvPicPr>
            <a:picLocks noChangeAspect="1"/>
          </p:cNvPicPr>
          <p:nvPr/>
        </p:nvPicPr>
        <p:blipFill>
          <a:blip r:embed="rId3"/>
          <a:stretch>
            <a:fillRect/>
          </a:stretch>
        </p:blipFill>
        <p:spPr>
          <a:xfrm>
            <a:off x="142504" y="124155"/>
            <a:ext cx="5082638" cy="6212113"/>
          </a:xfrm>
          <a:prstGeom prst="rect">
            <a:avLst/>
          </a:prstGeom>
        </p:spPr>
      </p:pic>
    </p:spTree>
    <p:extLst>
      <p:ext uri="{BB962C8B-B14F-4D97-AF65-F5344CB8AC3E}">
        <p14:creationId xmlns:p14="http://schemas.microsoft.com/office/powerpoint/2010/main" val="358073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839F4D-FB05-47F3-8B5A-7AECA35F375B}"/>
              </a:ext>
            </a:extLst>
          </p:cNvPr>
          <p:cNvPicPr>
            <a:picLocks noChangeAspect="1"/>
          </p:cNvPicPr>
          <p:nvPr/>
        </p:nvPicPr>
        <p:blipFill>
          <a:blip r:embed="rId5">
            <a:duotone>
              <a:prstClr val="black"/>
              <a:srgbClr val="D9C3A5">
                <a:tint val="50000"/>
                <a:satMod val="180000"/>
              </a:srgbClr>
            </a:duotone>
            <a:alphaModFix amt="53000"/>
            <a:extLst>
              <a:ext uri="{BEBA8EAE-BF5A-486C-A8C5-ECC9F3942E4B}">
                <a14:imgProps xmlns:a14="http://schemas.microsoft.com/office/drawing/2010/main">
                  <a14:imgLayer r:embed="rId6">
                    <a14:imgEffect>
                      <a14:colorTemperature colorTemp="5900"/>
                    </a14:imgEffect>
                  </a14:imgLayer>
                </a14:imgProps>
              </a:ext>
            </a:extLst>
          </a:blip>
          <a:stretch>
            <a:fillRect/>
          </a:stretch>
        </p:blipFill>
        <p:spPr>
          <a:xfrm>
            <a:off x="3211495" y="1749017"/>
            <a:ext cx="5905209" cy="4562064"/>
          </a:xfrm>
          <a:prstGeom prst="rect">
            <a:avLst/>
          </a:prstGeom>
        </p:spPr>
      </p:pic>
      <p:sp>
        <p:nvSpPr>
          <p:cNvPr id="8" name="Rectangle 7">
            <a:extLst>
              <a:ext uri="{FF2B5EF4-FFF2-40B4-BE49-F238E27FC236}">
                <a16:creationId xmlns:a16="http://schemas.microsoft.com/office/drawing/2014/main" id="{0488C8F2-5B30-4E1C-8750-FEA90A882C8E}"/>
              </a:ext>
            </a:extLst>
          </p:cNvPr>
          <p:cNvSpPr/>
          <p:nvPr/>
        </p:nvSpPr>
        <p:spPr>
          <a:xfrm>
            <a:off x="3883230" y="2797345"/>
            <a:ext cx="914399" cy="246103"/>
          </a:xfrm>
          <a:prstGeom prst="rect">
            <a:avLst/>
          </a:prstGeom>
          <a:solidFill>
            <a:srgbClr val="F9EC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D5957D0D-88A4-4374-9134-CB8133BA6183}"/>
              </a:ext>
            </a:extLst>
          </p:cNvPr>
          <p:cNvSpPr>
            <a:spLocks noGrp="1"/>
          </p:cNvSpPr>
          <p:nvPr>
            <p:ph type="title"/>
          </p:nvPr>
        </p:nvSpPr>
        <p:spPr>
          <a:xfrm>
            <a:off x="488867" y="429016"/>
            <a:ext cx="11214265" cy="1143000"/>
          </a:xfrm>
        </p:spPr>
        <p:txBody>
          <a:bodyPr>
            <a:normAutofit fontScale="90000"/>
          </a:bodyPr>
          <a:lstStyle/>
          <a:p>
            <a:r>
              <a:rPr lang="en-US" dirty="0"/>
              <a:t>Creating a healthy workplace in the time of COVID-19</a:t>
            </a:r>
          </a:p>
        </p:txBody>
      </p:sp>
      <p:sp>
        <p:nvSpPr>
          <p:cNvPr id="7" name="TextBox 6">
            <a:extLst>
              <a:ext uri="{FF2B5EF4-FFF2-40B4-BE49-F238E27FC236}">
                <a16:creationId xmlns:a16="http://schemas.microsoft.com/office/drawing/2014/main" id="{72873E81-2BF0-4A23-85D9-41F84673EC2F}"/>
              </a:ext>
            </a:extLst>
          </p:cNvPr>
          <p:cNvSpPr txBox="1"/>
          <p:nvPr/>
        </p:nvSpPr>
        <p:spPr>
          <a:xfrm>
            <a:off x="5640779" y="2974769"/>
            <a:ext cx="914400" cy="914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05137BA8-2643-4F55-A53B-06C4ED3A582F}"/>
              </a:ext>
            </a:extLst>
          </p:cNvPr>
          <p:cNvSpPr txBox="1"/>
          <p:nvPr/>
        </p:nvSpPr>
        <p:spPr>
          <a:xfrm>
            <a:off x="3500394" y="2443342"/>
            <a:ext cx="156665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u="none" strike="noStrike" kern="1700" cap="none" spc="100" normalizeH="0" noProof="0" dirty="0">
                <a:ln>
                  <a:noFill/>
                </a:ln>
                <a:solidFill>
                  <a:srgbClr val="929292"/>
                </a:solidFill>
                <a:uLnTx/>
                <a:uFillTx/>
                <a:latin typeface="Cavolini" panose="03000502040302020204" pitchFamily="66" charset="0"/>
                <a:cs typeface="Cavolini" panose="03000502040302020204" pitchFamily="66" charset="0"/>
              </a:rPr>
              <a:t>That discomfort you’re feeling is grief</a:t>
            </a:r>
          </a:p>
        </p:txBody>
      </p:sp>
    </p:spTree>
    <p:extLst>
      <p:ext uri="{BB962C8B-B14F-4D97-AF65-F5344CB8AC3E}">
        <p14:creationId xmlns:p14="http://schemas.microsoft.com/office/powerpoint/2010/main" val="2538526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FC858-7A8C-0C45-B69A-3116D4195D83}"/>
              </a:ext>
            </a:extLst>
          </p:cNvPr>
          <p:cNvSpPr>
            <a:spLocks noGrp="1"/>
          </p:cNvSpPr>
          <p:nvPr>
            <p:ph type="ctrTitle"/>
          </p:nvPr>
        </p:nvSpPr>
        <p:spPr/>
        <p:txBody>
          <a:bodyPr>
            <a:normAutofit/>
          </a:bodyPr>
          <a:lstStyle/>
          <a:p>
            <a:r>
              <a:rPr lang="en-US" dirty="0"/>
              <a:t>Establishing a Healthy Workplace</a:t>
            </a:r>
          </a:p>
        </p:txBody>
      </p:sp>
      <p:sp>
        <p:nvSpPr>
          <p:cNvPr id="3" name="Subtitle 2">
            <a:extLst>
              <a:ext uri="{FF2B5EF4-FFF2-40B4-BE49-F238E27FC236}">
                <a16:creationId xmlns:a16="http://schemas.microsoft.com/office/drawing/2014/main" id="{0303188B-DDCD-F045-8240-315510F18884}"/>
              </a:ext>
            </a:extLst>
          </p:cNvPr>
          <p:cNvSpPr>
            <a:spLocks noGrp="1"/>
          </p:cNvSpPr>
          <p:nvPr>
            <p:ph type="subTitle" idx="1"/>
          </p:nvPr>
        </p:nvSpPr>
        <p:spPr>
          <a:xfrm>
            <a:off x="1524000" y="3949776"/>
            <a:ext cx="9144000" cy="1655762"/>
          </a:xfrm>
        </p:spPr>
        <p:txBody>
          <a:bodyPr>
            <a:normAutofit/>
          </a:bodyPr>
          <a:lstStyle/>
          <a:p>
            <a:r>
              <a:rPr lang="en-US" b="0" i="0" u="none" strike="noStrike" dirty="0">
                <a:solidFill>
                  <a:srgbClr val="000000"/>
                </a:solidFill>
                <a:effectLst/>
                <a:latin typeface="-webkit-standard"/>
              </a:rPr>
              <a:t> </a:t>
            </a:r>
          </a:p>
          <a:p>
            <a:endParaRPr lang="en-US" dirty="0"/>
          </a:p>
        </p:txBody>
      </p:sp>
    </p:spTree>
    <p:extLst>
      <p:ext uri="{BB962C8B-B14F-4D97-AF65-F5344CB8AC3E}">
        <p14:creationId xmlns:p14="http://schemas.microsoft.com/office/powerpoint/2010/main" val="1060305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5BB06-5CC8-4B64-9221-496C84D609CB}"/>
              </a:ext>
            </a:extLst>
          </p:cNvPr>
          <p:cNvSpPr>
            <a:spLocks noGrp="1"/>
          </p:cNvSpPr>
          <p:nvPr>
            <p:ph type="title"/>
          </p:nvPr>
        </p:nvSpPr>
        <p:spPr>
          <a:xfrm>
            <a:off x="4965431" y="273008"/>
            <a:ext cx="6586491" cy="1286160"/>
          </a:xfrm>
        </p:spPr>
        <p:txBody>
          <a:bodyPr anchor="b">
            <a:normAutofit/>
          </a:bodyPr>
          <a:lstStyle/>
          <a:p>
            <a:r>
              <a:rPr lang="en-US" dirty="0"/>
              <a:t>Principles</a:t>
            </a:r>
          </a:p>
        </p:txBody>
      </p:sp>
      <p:sp>
        <p:nvSpPr>
          <p:cNvPr id="3" name="Content Placeholder 2">
            <a:extLst>
              <a:ext uri="{FF2B5EF4-FFF2-40B4-BE49-F238E27FC236}">
                <a16:creationId xmlns:a16="http://schemas.microsoft.com/office/drawing/2014/main" id="{B5208F9C-0270-407E-A7BA-C15F3B48DF11}"/>
              </a:ext>
            </a:extLst>
          </p:cNvPr>
          <p:cNvSpPr>
            <a:spLocks noGrp="1"/>
          </p:cNvSpPr>
          <p:nvPr>
            <p:ph idx="1"/>
          </p:nvPr>
        </p:nvSpPr>
        <p:spPr>
          <a:xfrm>
            <a:off x="4965431" y="1769424"/>
            <a:ext cx="6993021" cy="4454396"/>
          </a:xfrm>
        </p:spPr>
        <p:txBody>
          <a:bodyPr>
            <a:normAutofit lnSpcReduction="10000"/>
          </a:bodyPr>
          <a:lstStyle/>
          <a:p>
            <a:pPr marL="0" lvl="0" indent="0">
              <a:buNone/>
            </a:pPr>
            <a:r>
              <a:rPr lang="en-US" sz="2800" dirty="0">
                <a:latin typeface="-webkit-standard"/>
              </a:rPr>
              <a:t>WHO/PAHO Resources &amp; NIOSH Total Worker Health Resource</a:t>
            </a:r>
          </a:p>
          <a:p>
            <a:pPr marL="0" lvl="0" indent="0">
              <a:buNone/>
            </a:pPr>
            <a:endParaRPr lang="en-US" sz="900" dirty="0">
              <a:latin typeface="-webkit-standard"/>
            </a:endParaRPr>
          </a:p>
          <a:p>
            <a:pPr marL="0" lvl="0" indent="0">
              <a:buNone/>
            </a:pPr>
            <a:r>
              <a:rPr lang="en-US" sz="2800" b="1" dirty="0">
                <a:latin typeface="-webkit-standard"/>
              </a:rPr>
              <a:t>Emphasizing Management Commitment and Worker Participation     </a:t>
            </a:r>
          </a:p>
          <a:p>
            <a:pPr marL="0" lvl="0" indent="0">
              <a:buNone/>
            </a:pPr>
            <a:endParaRPr lang="en-US" sz="900" b="1" dirty="0">
              <a:latin typeface="-webkit-standard"/>
            </a:endParaRPr>
          </a:p>
          <a:p>
            <a:pPr marL="0" lvl="0" indent="0">
              <a:buNone/>
            </a:pPr>
            <a:r>
              <a:rPr lang="en-US" sz="2800" dirty="0">
                <a:latin typeface="-webkit-standard"/>
              </a:rPr>
              <a:t>Developing COVID-19 specific interventions NOT recycling old generic tools and approaches</a:t>
            </a:r>
          </a:p>
          <a:p>
            <a:pPr marL="0" lvl="0" indent="0">
              <a:buNone/>
            </a:pPr>
            <a:endParaRPr lang="en-US" sz="900" dirty="0">
              <a:latin typeface="-webkit-standard"/>
            </a:endParaRPr>
          </a:p>
          <a:p>
            <a:pPr marL="0" lvl="0" indent="0">
              <a:buNone/>
            </a:pPr>
            <a:r>
              <a:rPr lang="en-US" sz="2800" dirty="0">
                <a:latin typeface="-webkit-standard"/>
              </a:rPr>
              <a:t>Seeing Healthy Work climate as key to achieving Organizational goals</a:t>
            </a:r>
          </a:p>
          <a:p>
            <a:endParaRPr lang="en-US" sz="2000" dirty="0"/>
          </a:p>
        </p:txBody>
      </p:sp>
      <p:pic>
        <p:nvPicPr>
          <p:cNvPr id="4" name="Picture 3">
            <a:extLst>
              <a:ext uri="{FF2B5EF4-FFF2-40B4-BE49-F238E27FC236}">
                <a16:creationId xmlns:a16="http://schemas.microsoft.com/office/drawing/2014/main" id="{C54CB9CA-2D19-480C-B5BE-8956AB77261A}"/>
              </a:ext>
            </a:extLst>
          </p:cNvPr>
          <p:cNvPicPr>
            <a:picLocks noChangeAspect="1"/>
          </p:cNvPicPr>
          <p:nvPr/>
        </p:nvPicPr>
        <p:blipFill rotWithShape="1">
          <a:blip r:embed="rId3"/>
          <a:srcRect l="1114" r="11386"/>
          <a:stretch/>
        </p:blipFill>
        <p:spPr>
          <a:xfrm>
            <a:off x="20" y="510639"/>
            <a:ext cx="4635571" cy="5807034"/>
          </a:xfrm>
          <a:prstGeom prst="rect">
            <a:avLst/>
          </a:prstGeom>
          <a:effectLst/>
        </p:spPr>
      </p:pic>
    </p:spTree>
    <p:extLst>
      <p:ext uri="{BB962C8B-B14F-4D97-AF65-F5344CB8AC3E}">
        <p14:creationId xmlns:p14="http://schemas.microsoft.com/office/powerpoint/2010/main" val="2640541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31FEC96-D580-4C7C-BDA3-262C8ADFA14E}"/>
              </a:ext>
            </a:extLst>
          </p:cNvPr>
          <p:cNvPicPr>
            <a:picLocks noChangeAspect="1"/>
          </p:cNvPicPr>
          <p:nvPr/>
        </p:nvPicPr>
        <p:blipFill>
          <a:blip r:embed="rId3">
            <a:alphaModFix amt="35000"/>
          </a:blip>
          <a:stretch>
            <a:fillRect/>
          </a:stretch>
        </p:blipFill>
        <p:spPr>
          <a:xfrm>
            <a:off x="0" y="3628206"/>
            <a:ext cx="12192000" cy="2677591"/>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pic>
      <p:sp>
        <p:nvSpPr>
          <p:cNvPr id="2" name="Title 1">
            <a:extLst>
              <a:ext uri="{FF2B5EF4-FFF2-40B4-BE49-F238E27FC236}">
                <a16:creationId xmlns:a16="http://schemas.microsoft.com/office/drawing/2014/main" id="{8BF5DB75-23E6-2848-B562-A5A075A20356}"/>
              </a:ext>
            </a:extLst>
          </p:cNvPr>
          <p:cNvSpPr>
            <a:spLocks noGrp="1"/>
          </p:cNvSpPr>
          <p:nvPr>
            <p:ph type="title"/>
          </p:nvPr>
        </p:nvSpPr>
        <p:spPr>
          <a:xfrm>
            <a:off x="493160" y="262384"/>
            <a:ext cx="10676467" cy="1325563"/>
          </a:xfrm>
        </p:spPr>
        <p:txBody>
          <a:bodyPr/>
          <a:lstStyle/>
          <a:p>
            <a:pPr algn="ctr"/>
            <a:r>
              <a:rPr lang="en-US" dirty="0">
                <a:solidFill>
                  <a:srgbClr val="000000"/>
                </a:solidFill>
                <a:latin typeface="-webkit-standard"/>
              </a:rPr>
              <a:t>Workplace health climate</a:t>
            </a:r>
            <a:endParaRPr lang="en-US" dirty="0"/>
          </a:p>
        </p:txBody>
      </p:sp>
      <p:sp>
        <p:nvSpPr>
          <p:cNvPr id="3" name="Content Placeholder 2">
            <a:extLst>
              <a:ext uri="{FF2B5EF4-FFF2-40B4-BE49-F238E27FC236}">
                <a16:creationId xmlns:a16="http://schemas.microsoft.com/office/drawing/2014/main" id="{77458615-C833-A147-9BB6-A4BAB02D5AC8}"/>
              </a:ext>
            </a:extLst>
          </p:cNvPr>
          <p:cNvSpPr>
            <a:spLocks noGrp="1"/>
          </p:cNvSpPr>
          <p:nvPr>
            <p:ph idx="1"/>
          </p:nvPr>
        </p:nvSpPr>
        <p:spPr>
          <a:xfrm>
            <a:off x="493160" y="1495479"/>
            <a:ext cx="11021506" cy="4913490"/>
          </a:xfrm>
        </p:spPr>
        <p:txBody>
          <a:bodyPr>
            <a:normAutofit/>
          </a:bodyPr>
          <a:lstStyle/>
          <a:p>
            <a:r>
              <a:rPr lang="en-US" dirty="0">
                <a:solidFill>
                  <a:srgbClr val="000000"/>
                </a:solidFill>
                <a:latin typeface="-webkit-standard"/>
              </a:rPr>
              <a:t>Definition: Employee </a:t>
            </a:r>
            <a:r>
              <a:rPr lang="en-US" b="1" dirty="0">
                <a:solidFill>
                  <a:srgbClr val="000000"/>
                </a:solidFill>
                <a:latin typeface="-webkit-standard"/>
              </a:rPr>
              <a:t>perceptions</a:t>
            </a:r>
            <a:r>
              <a:rPr lang="en-US" dirty="0">
                <a:solidFill>
                  <a:srgbClr val="000000"/>
                </a:solidFill>
                <a:latin typeface="-webkit-standard"/>
              </a:rPr>
              <a:t> of </a:t>
            </a:r>
            <a:r>
              <a:rPr lang="en-US" b="1" dirty="0">
                <a:solidFill>
                  <a:srgbClr val="000000"/>
                </a:solidFill>
                <a:latin typeface="-webkit-standard"/>
              </a:rPr>
              <a:t>active support </a:t>
            </a:r>
            <a:r>
              <a:rPr lang="en-US" dirty="0">
                <a:solidFill>
                  <a:srgbClr val="000000"/>
                </a:solidFill>
                <a:latin typeface="-webkit-standard"/>
              </a:rPr>
              <a:t>from upper management, supervisors and coworkers for the </a:t>
            </a:r>
            <a:r>
              <a:rPr lang="en-US" b="1" dirty="0">
                <a:solidFill>
                  <a:srgbClr val="000000"/>
                </a:solidFill>
                <a:latin typeface="-webkit-standard"/>
              </a:rPr>
              <a:t>physical and psychological wellbeing </a:t>
            </a:r>
            <a:r>
              <a:rPr lang="en-US" dirty="0">
                <a:solidFill>
                  <a:srgbClr val="000000"/>
                </a:solidFill>
                <a:latin typeface="-webkit-standard"/>
              </a:rPr>
              <a:t>of employees. </a:t>
            </a:r>
            <a:r>
              <a:rPr lang="en-US" sz="2600" dirty="0">
                <a:solidFill>
                  <a:srgbClr val="000000"/>
                </a:solidFill>
                <a:latin typeface="-webkit-standard"/>
              </a:rPr>
              <a:t>(</a:t>
            </a:r>
            <a:r>
              <a:rPr lang="en-US" sz="2600" dirty="0" err="1"/>
              <a:t>Zweber</a:t>
            </a:r>
            <a:r>
              <a:rPr lang="en-US" sz="2600" dirty="0"/>
              <a:t>, 2016)</a:t>
            </a:r>
          </a:p>
          <a:p>
            <a:endParaRPr lang="en-US" sz="800" dirty="0">
              <a:solidFill>
                <a:srgbClr val="000000"/>
              </a:solidFill>
              <a:latin typeface="-webkit-standard"/>
            </a:endParaRPr>
          </a:p>
          <a:p>
            <a:r>
              <a:rPr lang="en-US" dirty="0">
                <a:solidFill>
                  <a:srgbClr val="000000"/>
                </a:solidFill>
                <a:latin typeface="-webkit-standard"/>
              </a:rPr>
              <a:t>This </a:t>
            </a:r>
            <a:r>
              <a:rPr lang="en-US" b="0" i="0" u="none" strike="noStrike" dirty="0">
                <a:solidFill>
                  <a:srgbClr val="000000"/>
                </a:solidFill>
                <a:effectLst/>
                <a:latin typeface="-webkit-standard"/>
              </a:rPr>
              <a:t>climate stems from observations about what </a:t>
            </a:r>
            <a:r>
              <a:rPr lang="en-US" b="1" i="0" u="none" strike="noStrike" dirty="0">
                <a:solidFill>
                  <a:srgbClr val="000000"/>
                </a:solidFill>
                <a:effectLst/>
                <a:latin typeface="-webkit-standard"/>
              </a:rPr>
              <a:t>behaviors get rewarded and supported </a:t>
            </a:r>
            <a:r>
              <a:rPr lang="en-US" b="0" i="0" u="none" strike="noStrike" dirty="0">
                <a:solidFill>
                  <a:srgbClr val="000000"/>
                </a:solidFill>
                <a:effectLst/>
                <a:latin typeface="-webkit-standard"/>
              </a:rPr>
              <a:t>on the job. </a:t>
            </a:r>
            <a:r>
              <a:rPr lang="en-US" sz="2600" b="0" i="0" u="none" strike="noStrike" dirty="0">
                <a:solidFill>
                  <a:srgbClr val="000000"/>
                </a:solidFill>
                <a:effectLst/>
                <a:latin typeface="-webkit-standard"/>
              </a:rPr>
              <a:t>(</a:t>
            </a:r>
            <a:r>
              <a:rPr lang="en-US" sz="2600" b="0" i="0" u="none" strike="noStrike" dirty="0" err="1">
                <a:solidFill>
                  <a:srgbClr val="000000"/>
                </a:solidFill>
                <a:effectLst/>
                <a:latin typeface="-webkit-standard"/>
              </a:rPr>
              <a:t>Schwatka</a:t>
            </a:r>
            <a:r>
              <a:rPr lang="en-US" sz="2600" b="0" i="0" u="none" strike="noStrike" dirty="0">
                <a:solidFill>
                  <a:srgbClr val="000000"/>
                </a:solidFill>
                <a:effectLst/>
                <a:latin typeface="-webkit-standard"/>
              </a:rPr>
              <a:t> et al., 2018)</a:t>
            </a:r>
          </a:p>
          <a:p>
            <a:pPr marL="0" indent="0">
              <a:buNone/>
            </a:pPr>
            <a:endParaRPr lang="en-US" sz="800" b="0" i="0" u="none" strike="noStrike" dirty="0">
              <a:solidFill>
                <a:srgbClr val="000000"/>
              </a:solidFill>
              <a:effectLst/>
              <a:latin typeface="-webkit-standard"/>
            </a:endParaRPr>
          </a:p>
          <a:p>
            <a:r>
              <a:rPr lang="en-US" b="1" dirty="0"/>
              <a:t>Leadership</a:t>
            </a:r>
            <a:r>
              <a:rPr lang="en-US" dirty="0"/>
              <a:t> </a:t>
            </a:r>
            <a:r>
              <a:rPr lang="en-US" b="1" dirty="0"/>
              <a:t>plays an important role in creating a positive work environment </a:t>
            </a:r>
            <a:r>
              <a:rPr lang="en-US" dirty="0"/>
              <a:t>around health. </a:t>
            </a:r>
            <a:r>
              <a:rPr lang="en-US" sz="2600" dirty="0"/>
              <a:t>(Shore et al., 2020)</a:t>
            </a:r>
          </a:p>
          <a:p>
            <a:endParaRPr lang="en-US" b="0" i="0" u="none" strike="noStrike" dirty="0">
              <a:solidFill>
                <a:srgbClr val="000000"/>
              </a:solidFill>
              <a:effectLst/>
              <a:latin typeface="-webkit-standard"/>
            </a:endParaRPr>
          </a:p>
        </p:txBody>
      </p:sp>
    </p:spTree>
    <p:extLst>
      <p:ext uri="{BB962C8B-B14F-4D97-AF65-F5344CB8AC3E}">
        <p14:creationId xmlns:p14="http://schemas.microsoft.com/office/powerpoint/2010/main" val="2734000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090C1CF-78BC-45F4-BC2C-803072BE0787}"/>
              </a:ext>
            </a:extLst>
          </p:cNvPr>
          <p:cNvPicPr>
            <a:picLocks noGrp="1" noChangeAspect="1"/>
          </p:cNvPicPr>
          <p:nvPr>
            <p:ph idx="1"/>
          </p:nvPr>
        </p:nvPicPr>
        <p:blipFill>
          <a:blip r:embed="rId3"/>
          <a:stretch>
            <a:fillRect/>
          </a:stretch>
        </p:blipFill>
        <p:spPr>
          <a:xfrm>
            <a:off x="388705" y="110388"/>
            <a:ext cx="11414589" cy="6637223"/>
          </a:xfrm>
          <a:prstGeom prst="rect">
            <a:avLst/>
          </a:prstGeom>
        </p:spPr>
      </p:pic>
    </p:spTree>
    <p:extLst>
      <p:ext uri="{BB962C8B-B14F-4D97-AF65-F5344CB8AC3E}">
        <p14:creationId xmlns:p14="http://schemas.microsoft.com/office/powerpoint/2010/main" val="2595833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54D1FA-12AF-44E5-AF46-2BE6D2BA2C69}"/>
              </a:ext>
            </a:extLst>
          </p:cNvPr>
          <p:cNvPicPr>
            <a:picLocks noChangeAspect="1"/>
          </p:cNvPicPr>
          <p:nvPr/>
        </p:nvPicPr>
        <p:blipFill>
          <a:blip r:embed="rId3"/>
          <a:stretch>
            <a:fillRect/>
          </a:stretch>
        </p:blipFill>
        <p:spPr>
          <a:xfrm>
            <a:off x="477906" y="1690688"/>
            <a:ext cx="4433064" cy="4190378"/>
          </a:xfrm>
          <a:prstGeom prst="rect">
            <a:avLst/>
          </a:prstGeom>
        </p:spPr>
      </p:pic>
      <p:sp>
        <p:nvSpPr>
          <p:cNvPr id="2" name="Title 1">
            <a:extLst>
              <a:ext uri="{FF2B5EF4-FFF2-40B4-BE49-F238E27FC236}">
                <a16:creationId xmlns:a16="http://schemas.microsoft.com/office/drawing/2014/main" id="{AE3F1E7D-0939-8942-BBE4-4E606F0ADCE8}"/>
              </a:ext>
            </a:extLst>
          </p:cNvPr>
          <p:cNvSpPr>
            <a:spLocks noGrp="1"/>
          </p:cNvSpPr>
          <p:nvPr>
            <p:ph type="title"/>
          </p:nvPr>
        </p:nvSpPr>
        <p:spPr>
          <a:xfrm>
            <a:off x="477906" y="341133"/>
            <a:ext cx="10972800" cy="1349555"/>
          </a:xfrm>
        </p:spPr>
        <p:txBody>
          <a:bodyPr/>
          <a:lstStyle/>
          <a:p>
            <a:pPr algn="ctr"/>
            <a:r>
              <a:rPr lang="en-US" dirty="0"/>
              <a:t>Stress, fear and anxiety</a:t>
            </a:r>
          </a:p>
        </p:txBody>
      </p:sp>
      <p:sp>
        <p:nvSpPr>
          <p:cNvPr id="3" name="Content Placeholder 2">
            <a:extLst>
              <a:ext uri="{FF2B5EF4-FFF2-40B4-BE49-F238E27FC236}">
                <a16:creationId xmlns:a16="http://schemas.microsoft.com/office/drawing/2014/main" id="{CCAAF0D7-F5FD-E44F-BD42-EFDCD8080DA7}"/>
              </a:ext>
            </a:extLst>
          </p:cNvPr>
          <p:cNvSpPr>
            <a:spLocks noGrp="1"/>
          </p:cNvSpPr>
          <p:nvPr>
            <p:ph idx="1"/>
          </p:nvPr>
        </p:nvSpPr>
        <p:spPr>
          <a:xfrm>
            <a:off x="5022574" y="1825625"/>
            <a:ext cx="6331225" cy="4351338"/>
          </a:xfrm>
        </p:spPr>
        <p:txBody>
          <a:bodyPr>
            <a:normAutofit fontScale="92500" lnSpcReduction="20000"/>
          </a:bodyPr>
          <a:lstStyle/>
          <a:p>
            <a:r>
              <a:rPr lang="en-US" b="0" i="0" u="none" strike="noStrike" dirty="0">
                <a:solidFill>
                  <a:srgbClr val="000000"/>
                </a:solidFill>
                <a:effectLst/>
                <a:latin typeface="-webkit-standard"/>
              </a:rPr>
              <a:t>To develop effective </a:t>
            </a:r>
            <a:r>
              <a:rPr lang="en-US" dirty="0">
                <a:solidFill>
                  <a:srgbClr val="000000"/>
                </a:solidFill>
                <a:latin typeface="-webkit-standard"/>
              </a:rPr>
              <a:t>approaches provide: </a:t>
            </a:r>
            <a:endParaRPr lang="en-US" b="0" i="0" u="none" strike="noStrike" dirty="0">
              <a:solidFill>
                <a:srgbClr val="000000"/>
              </a:solidFill>
              <a:effectLst/>
              <a:latin typeface="-webkit-standard"/>
            </a:endParaRPr>
          </a:p>
          <a:p>
            <a:pPr lvl="1"/>
            <a:r>
              <a:rPr lang="en-US" dirty="0">
                <a:solidFill>
                  <a:srgbClr val="000000"/>
                </a:solidFill>
                <a:latin typeface="-webkit-standard"/>
              </a:rPr>
              <a:t>A</a:t>
            </a:r>
            <a:r>
              <a:rPr lang="en-US" b="0" i="0" u="none" strike="noStrike" dirty="0">
                <a:solidFill>
                  <a:srgbClr val="000000"/>
                </a:solidFill>
                <a:effectLst/>
                <a:latin typeface="-webkit-standard"/>
              </a:rPr>
              <a:t>rray of input &amp; feedback channels </a:t>
            </a:r>
          </a:p>
          <a:p>
            <a:pPr lvl="1"/>
            <a:r>
              <a:rPr lang="en-US" dirty="0">
                <a:solidFill>
                  <a:srgbClr val="000000"/>
                </a:solidFill>
                <a:latin typeface="-webkit-standard"/>
              </a:rPr>
              <a:t>R</a:t>
            </a:r>
            <a:r>
              <a:rPr lang="en-US" b="0" i="0" u="none" strike="noStrike" dirty="0">
                <a:solidFill>
                  <a:srgbClr val="000000"/>
                </a:solidFill>
                <a:effectLst/>
                <a:latin typeface="-webkit-standard"/>
              </a:rPr>
              <a:t>apid training with access to experts, acknowledge novel challenges</a:t>
            </a:r>
          </a:p>
          <a:p>
            <a:pPr lvl="1"/>
            <a:r>
              <a:rPr lang="en-US" b="0" i="0" u="none" strike="noStrike" dirty="0">
                <a:solidFill>
                  <a:srgbClr val="000000"/>
                </a:solidFill>
                <a:effectLst/>
                <a:latin typeface="-webkit-standard"/>
              </a:rPr>
              <a:t>Essential needs: transportation, psychological 1</a:t>
            </a:r>
            <a:r>
              <a:rPr lang="en-US" b="0" i="0" u="none" strike="noStrike" baseline="30000" dirty="0">
                <a:solidFill>
                  <a:srgbClr val="000000"/>
                </a:solidFill>
                <a:effectLst/>
                <a:latin typeface="-webkit-standard"/>
              </a:rPr>
              <a:t>st</a:t>
            </a:r>
            <a:r>
              <a:rPr lang="en-US" b="0" i="0" u="none" strike="noStrike" dirty="0">
                <a:solidFill>
                  <a:srgbClr val="000000"/>
                </a:solidFill>
                <a:effectLst/>
                <a:latin typeface="-webkit-standard"/>
              </a:rPr>
              <a:t> aid for insomnia, anxiety</a:t>
            </a:r>
          </a:p>
          <a:p>
            <a:pPr lvl="1"/>
            <a:r>
              <a:rPr lang="en-US" b="0" i="0" u="none" strike="noStrike" dirty="0">
                <a:solidFill>
                  <a:srgbClr val="000000"/>
                </a:solidFill>
                <a:effectLst/>
                <a:latin typeface="-webkit-standard"/>
              </a:rPr>
              <a:t>Lodging if apart from families; food, childcare, check-ins, paid time off for quarantine</a:t>
            </a:r>
          </a:p>
          <a:p>
            <a:endParaRPr lang="en-US" dirty="0"/>
          </a:p>
        </p:txBody>
      </p:sp>
    </p:spTree>
    <p:extLst>
      <p:ext uri="{BB962C8B-B14F-4D97-AF65-F5344CB8AC3E}">
        <p14:creationId xmlns:p14="http://schemas.microsoft.com/office/powerpoint/2010/main" val="3134401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C0BAFE-1A3D-4DCE-9008-A64FCECE5ADD}"/>
              </a:ext>
            </a:extLst>
          </p:cNvPr>
          <p:cNvPicPr>
            <a:picLocks noChangeAspect="1"/>
          </p:cNvPicPr>
          <p:nvPr/>
        </p:nvPicPr>
        <p:blipFill>
          <a:blip r:embed="rId3"/>
          <a:stretch>
            <a:fillRect/>
          </a:stretch>
        </p:blipFill>
        <p:spPr>
          <a:xfrm>
            <a:off x="309976" y="1484415"/>
            <a:ext cx="5343525" cy="4868883"/>
          </a:xfrm>
          <a:prstGeom prst="rect">
            <a:avLst/>
          </a:prstGeom>
          <a:solidFill>
            <a:srgbClr val="FFFF00"/>
          </a:solidFill>
        </p:spPr>
      </p:pic>
      <p:sp>
        <p:nvSpPr>
          <p:cNvPr id="2" name="Title 1">
            <a:extLst>
              <a:ext uri="{FF2B5EF4-FFF2-40B4-BE49-F238E27FC236}">
                <a16:creationId xmlns:a16="http://schemas.microsoft.com/office/drawing/2014/main" id="{700ABB5C-C4B3-424B-A24F-218D452C7835}"/>
              </a:ext>
            </a:extLst>
          </p:cNvPr>
          <p:cNvSpPr>
            <a:spLocks noGrp="1"/>
          </p:cNvSpPr>
          <p:nvPr>
            <p:ph type="title"/>
          </p:nvPr>
        </p:nvSpPr>
        <p:spPr>
          <a:xfrm>
            <a:off x="838200" y="1"/>
            <a:ext cx="10515600" cy="1683026"/>
          </a:xfrm>
        </p:spPr>
        <p:txBody>
          <a:bodyPr>
            <a:normAutofit/>
          </a:bodyPr>
          <a:lstStyle/>
          <a:p>
            <a:pPr marL="228600" lvl="0" indent="-228600" algn="ctr">
              <a:spcBef>
                <a:spcPts val="1000"/>
              </a:spcBef>
            </a:pPr>
            <a:br>
              <a:rPr lang="en-US" sz="1800" dirty="0">
                <a:solidFill>
                  <a:srgbClr val="000000"/>
                </a:solidFill>
                <a:latin typeface="-webkit-standard"/>
                <a:ea typeface="+mn-ea"/>
                <a:cs typeface="+mn-cs"/>
              </a:rPr>
            </a:br>
            <a:r>
              <a:rPr lang="en-US" dirty="0">
                <a:solidFill>
                  <a:srgbClr val="000000"/>
                </a:solidFill>
                <a:latin typeface="-webkit-standard"/>
                <a:ea typeface="+mn-ea"/>
                <a:cs typeface="+mn-cs"/>
              </a:rPr>
              <a:t>Expert Advice for Telework</a:t>
            </a:r>
            <a:endParaRPr lang="en-US" dirty="0"/>
          </a:p>
        </p:txBody>
      </p:sp>
      <p:sp>
        <p:nvSpPr>
          <p:cNvPr id="3" name="Content Placeholder 2">
            <a:extLst>
              <a:ext uri="{FF2B5EF4-FFF2-40B4-BE49-F238E27FC236}">
                <a16:creationId xmlns:a16="http://schemas.microsoft.com/office/drawing/2014/main" id="{981B7B47-51D6-1046-BD86-BEABE880D4F6}"/>
              </a:ext>
            </a:extLst>
          </p:cNvPr>
          <p:cNvSpPr>
            <a:spLocks noGrp="1"/>
          </p:cNvSpPr>
          <p:nvPr>
            <p:ph idx="1"/>
          </p:nvPr>
        </p:nvSpPr>
        <p:spPr>
          <a:xfrm>
            <a:off x="5092148" y="1389414"/>
            <a:ext cx="7099852" cy="4963884"/>
          </a:xfrm>
          <a:solidFill>
            <a:srgbClr val="FFF7E4"/>
          </a:solidFill>
        </p:spPr>
        <p:txBody>
          <a:bodyPr>
            <a:normAutofit fontScale="77500" lnSpcReduction="20000"/>
          </a:bodyPr>
          <a:lstStyle/>
          <a:p>
            <a:r>
              <a:rPr lang="en-US" b="0" i="0" u="none" strike="noStrike" dirty="0">
                <a:solidFill>
                  <a:srgbClr val="000000"/>
                </a:solidFill>
                <a:effectLst/>
                <a:latin typeface="-webkit-standard"/>
              </a:rPr>
              <a:t>Set up an organized and quiet workplace, </a:t>
            </a:r>
            <a:r>
              <a:rPr lang="en-US" b="1" i="0" u="none" strike="noStrike" dirty="0">
                <a:solidFill>
                  <a:srgbClr val="000000"/>
                </a:solidFill>
                <a:effectLst/>
                <a:latin typeface="-webkit-standard"/>
              </a:rPr>
              <a:t>embrace “distractions”</a:t>
            </a:r>
            <a:r>
              <a:rPr lang="en-US" b="0" i="0" u="none" strike="noStrike" dirty="0">
                <a:solidFill>
                  <a:srgbClr val="000000"/>
                </a:solidFill>
                <a:effectLst/>
                <a:latin typeface="-webkit-standard"/>
              </a:rPr>
              <a:t> that cannot be avoided</a:t>
            </a:r>
          </a:p>
          <a:p>
            <a:r>
              <a:rPr lang="en-US" b="0" i="0" u="none" strike="noStrike" dirty="0">
                <a:solidFill>
                  <a:srgbClr val="000000"/>
                </a:solidFill>
                <a:effectLst/>
                <a:latin typeface="-webkit-standard"/>
              </a:rPr>
              <a:t>Establish buy-in from everyone, focus on the </a:t>
            </a:r>
            <a:r>
              <a:rPr lang="en-US" b="1" i="0" u="none" strike="noStrike" dirty="0">
                <a:solidFill>
                  <a:srgbClr val="000000"/>
                </a:solidFill>
                <a:effectLst/>
                <a:latin typeface="-webkit-standard"/>
              </a:rPr>
              <a:t>benefits of virtual meetings</a:t>
            </a:r>
            <a:r>
              <a:rPr lang="en-US" b="0" i="0" u="none" strike="noStrike" dirty="0">
                <a:solidFill>
                  <a:srgbClr val="000000"/>
                </a:solidFill>
                <a:effectLst/>
                <a:latin typeface="-webkit-standard"/>
              </a:rPr>
              <a:t>, workshops or labs </a:t>
            </a:r>
          </a:p>
          <a:p>
            <a:r>
              <a:rPr lang="en-US" b="0" i="0" u="none" strike="noStrike" dirty="0">
                <a:solidFill>
                  <a:srgbClr val="000000"/>
                </a:solidFill>
                <a:effectLst/>
                <a:latin typeface="-webkit-standard"/>
              </a:rPr>
              <a:t>Ensure everyone is familiar with the technology, communicate ground rules; provide </a:t>
            </a:r>
            <a:r>
              <a:rPr lang="en-US" b="1" i="0" u="none" strike="noStrike" dirty="0">
                <a:solidFill>
                  <a:srgbClr val="000000"/>
                </a:solidFill>
                <a:effectLst/>
                <a:latin typeface="-webkit-standard"/>
              </a:rPr>
              <a:t>fast support to solve technical issues </a:t>
            </a:r>
          </a:p>
          <a:p>
            <a:r>
              <a:rPr lang="en-US" b="0" i="0" u="none" strike="noStrike" dirty="0">
                <a:solidFill>
                  <a:srgbClr val="000000"/>
                </a:solidFill>
                <a:effectLst/>
                <a:latin typeface="-webkit-standard"/>
              </a:rPr>
              <a:t>Schedule compact sessions, use </a:t>
            </a:r>
            <a:r>
              <a:rPr lang="en-US" b="1" i="0" u="none" strike="noStrike" dirty="0">
                <a:solidFill>
                  <a:srgbClr val="000000"/>
                </a:solidFill>
                <a:effectLst/>
                <a:latin typeface="-webkit-standard"/>
              </a:rPr>
              <a:t>breakout sessions</a:t>
            </a:r>
            <a:r>
              <a:rPr lang="en-US" b="0" i="0" u="none" strike="noStrike" dirty="0">
                <a:solidFill>
                  <a:srgbClr val="000000"/>
                </a:solidFill>
                <a:effectLst/>
                <a:latin typeface="-webkit-standard"/>
              </a:rPr>
              <a:t>, frequently check-in with colleagues, schedule breaks  </a:t>
            </a:r>
          </a:p>
          <a:p>
            <a:r>
              <a:rPr lang="en-US" b="0" i="0" u="none" strike="noStrike" dirty="0">
                <a:solidFill>
                  <a:srgbClr val="000000"/>
                </a:solidFill>
                <a:effectLst/>
                <a:latin typeface="-webkit-standard"/>
              </a:rPr>
              <a:t>Encourage video calls, </a:t>
            </a:r>
            <a:r>
              <a:rPr lang="en-US" b="1" i="0" u="none" strike="noStrike" dirty="0">
                <a:solidFill>
                  <a:srgbClr val="000000"/>
                </a:solidFill>
                <a:effectLst/>
                <a:latin typeface="-webkit-standard"/>
              </a:rPr>
              <a:t>socialize with colleagues </a:t>
            </a:r>
            <a:r>
              <a:rPr lang="en-US" b="0" i="0" u="none" strike="noStrike" dirty="0">
                <a:solidFill>
                  <a:srgbClr val="000000"/>
                </a:solidFill>
                <a:effectLst/>
                <a:latin typeface="-webkit-standard"/>
              </a:rPr>
              <a:t>and leaders to avoid a social disconnect </a:t>
            </a:r>
          </a:p>
          <a:p>
            <a:r>
              <a:rPr lang="en-US" b="0" i="0" u="none" strike="noStrike" dirty="0">
                <a:solidFill>
                  <a:srgbClr val="000000"/>
                </a:solidFill>
                <a:effectLst/>
                <a:latin typeface="-webkit-standard"/>
              </a:rPr>
              <a:t>Support employees to maintain an appropriate </a:t>
            </a:r>
            <a:r>
              <a:rPr lang="en-US" b="1" i="0" u="none" strike="noStrike" dirty="0">
                <a:solidFill>
                  <a:srgbClr val="000000"/>
                </a:solidFill>
                <a:effectLst/>
                <a:latin typeface="-webkit-standard"/>
              </a:rPr>
              <a:t>work-life balance</a:t>
            </a:r>
          </a:p>
          <a:p>
            <a:endParaRPr lang="en-US" dirty="0"/>
          </a:p>
        </p:txBody>
      </p:sp>
    </p:spTree>
    <p:extLst>
      <p:ext uri="{BB962C8B-B14F-4D97-AF65-F5344CB8AC3E}">
        <p14:creationId xmlns:p14="http://schemas.microsoft.com/office/powerpoint/2010/main" val="9205964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004C12-40D8-430F-A353-E436C8050DF9}"/>
              </a:ext>
            </a:extLst>
          </p:cNvPr>
          <p:cNvPicPr>
            <a:picLocks noChangeAspect="1"/>
          </p:cNvPicPr>
          <p:nvPr/>
        </p:nvPicPr>
        <p:blipFill>
          <a:blip r:embed="rId3"/>
          <a:stretch>
            <a:fillRect/>
          </a:stretch>
        </p:blipFill>
        <p:spPr>
          <a:xfrm>
            <a:off x="3795014" y="1825625"/>
            <a:ext cx="8358966" cy="4911630"/>
          </a:xfrm>
          <a:prstGeom prst="rect">
            <a:avLst/>
          </a:prstGeom>
          <a:blipFill dpi="0" rotWithShape="1">
            <a:blip r:embed="rId4">
              <a:alphaModFix amt="54000"/>
            </a:blip>
            <a:srcRect/>
            <a:tile tx="0" ty="0" sx="100000" sy="100000" flip="none" algn="tl"/>
          </a:blipFill>
        </p:spPr>
      </p:pic>
      <p:sp>
        <p:nvSpPr>
          <p:cNvPr id="2" name="Title 1">
            <a:extLst>
              <a:ext uri="{FF2B5EF4-FFF2-40B4-BE49-F238E27FC236}">
                <a16:creationId xmlns:a16="http://schemas.microsoft.com/office/drawing/2014/main" id="{72AA5244-FA9B-0B41-9611-4BDC8441E679}"/>
              </a:ext>
            </a:extLst>
          </p:cNvPr>
          <p:cNvSpPr>
            <a:spLocks noGrp="1"/>
          </p:cNvSpPr>
          <p:nvPr>
            <p:ph type="title"/>
          </p:nvPr>
        </p:nvSpPr>
        <p:spPr>
          <a:xfrm>
            <a:off x="142875" y="517508"/>
            <a:ext cx="12163425" cy="1143000"/>
          </a:xfrm>
        </p:spPr>
        <p:txBody>
          <a:bodyPr>
            <a:normAutofit fontScale="90000"/>
          </a:bodyPr>
          <a:lstStyle/>
          <a:p>
            <a:pPr algn="ctr"/>
            <a:r>
              <a:rPr lang="en-US" sz="5000" dirty="0">
                <a:solidFill>
                  <a:srgbClr val="000000"/>
                </a:solidFill>
                <a:latin typeface="-webkit-standard"/>
                <a:ea typeface="+mn-ea"/>
                <a:cs typeface="+mn-cs"/>
              </a:rPr>
              <a:t>Revitalize Resilience to Create a Healthy Workplace</a:t>
            </a:r>
            <a:endParaRPr lang="en-US" sz="5000" dirty="0"/>
          </a:p>
        </p:txBody>
      </p:sp>
      <p:sp>
        <p:nvSpPr>
          <p:cNvPr id="3" name="Content Placeholder 2">
            <a:extLst>
              <a:ext uri="{FF2B5EF4-FFF2-40B4-BE49-F238E27FC236}">
                <a16:creationId xmlns:a16="http://schemas.microsoft.com/office/drawing/2014/main" id="{F1656F43-6DE1-F042-B59F-AA77FA57797C}"/>
              </a:ext>
            </a:extLst>
          </p:cNvPr>
          <p:cNvSpPr>
            <a:spLocks noGrp="1"/>
          </p:cNvSpPr>
          <p:nvPr>
            <p:ph idx="1"/>
          </p:nvPr>
        </p:nvSpPr>
        <p:spPr>
          <a:xfrm>
            <a:off x="223393" y="1825625"/>
            <a:ext cx="6230415" cy="4351338"/>
          </a:xfrm>
          <a:solidFill>
            <a:schemeClr val="bg1">
              <a:alpha val="59000"/>
            </a:schemeClr>
          </a:solidFill>
        </p:spPr>
        <p:txBody>
          <a:bodyPr>
            <a:normAutofit fontScale="85000" lnSpcReduction="20000"/>
          </a:bodyPr>
          <a:lstStyle/>
          <a:p>
            <a:pPr marL="514350" indent="-514350">
              <a:buFont typeface="+mj-lt"/>
              <a:buAutoNum type="arabicPeriod"/>
            </a:pPr>
            <a:r>
              <a:rPr lang="en-US" dirty="0">
                <a:solidFill>
                  <a:srgbClr val="000000"/>
                </a:solidFill>
                <a:latin typeface="-webkit-standard"/>
              </a:rPr>
              <a:t>A</a:t>
            </a:r>
            <a:r>
              <a:rPr lang="en-US" b="0" i="0" u="none" strike="noStrike" dirty="0">
                <a:solidFill>
                  <a:srgbClr val="000000"/>
                </a:solidFill>
                <a:effectLst/>
                <a:latin typeface="-webkit-standard"/>
              </a:rPr>
              <a:t>ccentuate the positive, </a:t>
            </a:r>
            <a:r>
              <a:rPr lang="en-US" b="1" i="0" u="none" strike="noStrike" dirty="0">
                <a:solidFill>
                  <a:srgbClr val="000000"/>
                </a:solidFill>
                <a:effectLst/>
                <a:latin typeface="-webkit-standard"/>
              </a:rPr>
              <a:t>strengthen communal bonds to </a:t>
            </a:r>
            <a:r>
              <a:rPr lang="en-US" b="1" i="0" u="none" strike="noStrike">
                <a:solidFill>
                  <a:srgbClr val="000000"/>
                </a:solidFill>
                <a:effectLst/>
                <a:latin typeface="-webkit-standard"/>
              </a:rPr>
              <a:t>restore confidence.</a:t>
            </a:r>
            <a:endParaRPr lang="en-US" b="1" dirty="0">
              <a:solidFill>
                <a:srgbClr val="000000"/>
              </a:solidFill>
              <a:latin typeface="-webkit-standard"/>
            </a:endParaRPr>
          </a:p>
          <a:p>
            <a:pPr marL="514350" indent="-514350">
              <a:buFont typeface="+mj-lt"/>
              <a:buAutoNum type="arabicPeriod"/>
            </a:pPr>
            <a:r>
              <a:rPr lang="en-US" b="1" i="0" u="none" strike="noStrike" dirty="0">
                <a:solidFill>
                  <a:srgbClr val="000000"/>
                </a:solidFill>
                <a:effectLst/>
                <a:latin typeface="-webkit-standard"/>
              </a:rPr>
              <a:t>Create uplifting moments- </a:t>
            </a:r>
            <a:r>
              <a:rPr lang="en-US" b="0" i="0" u="none" strike="noStrike" dirty="0">
                <a:solidFill>
                  <a:srgbClr val="000000"/>
                </a:solidFill>
                <a:effectLst/>
                <a:latin typeface="-webkit-standard"/>
              </a:rPr>
              <a:t>(begin by acknowledging loss).</a:t>
            </a:r>
          </a:p>
          <a:p>
            <a:pPr marL="514350" indent="-514350">
              <a:buFont typeface="+mj-lt"/>
              <a:buAutoNum type="arabicPeriod"/>
            </a:pPr>
            <a:r>
              <a:rPr lang="en-US" b="0" i="0" u="none" strike="noStrike" dirty="0">
                <a:solidFill>
                  <a:srgbClr val="000000"/>
                </a:solidFill>
                <a:effectLst/>
                <a:latin typeface="-webkit-standard"/>
              </a:rPr>
              <a:t>Help people to help. </a:t>
            </a:r>
            <a:r>
              <a:rPr lang="en-US" b="1" i="0" u="none" strike="noStrike" dirty="0">
                <a:solidFill>
                  <a:srgbClr val="000000"/>
                </a:solidFill>
                <a:effectLst/>
                <a:latin typeface="-webkit-standard"/>
              </a:rPr>
              <a:t>Helping others </a:t>
            </a:r>
            <a:r>
              <a:rPr lang="en-US" b="0" i="0" u="none" strike="noStrike" dirty="0">
                <a:solidFill>
                  <a:srgbClr val="000000"/>
                </a:solidFill>
                <a:effectLst/>
                <a:latin typeface="-webkit-standard"/>
              </a:rPr>
              <a:t>is a great way to improve well-being and reduce stress.</a:t>
            </a:r>
          </a:p>
          <a:p>
            <a:pPr marL="514350" indent="-514350">
              <a:buFont typeface="+mj-lt"/>
              <a:buAutoNum type="arabicPeriod"/>
            </a:pPr>
            <a:r>
              <a:rPr lang="en-US" b="1" i="0" u="none" strike="noStrike" dirty="0">
                <a:solidFill>
                  <a:srgbClr val="000000"/>
                </a:solidFill>
                <a:effectLst/>
                <a:latin typeface="-webkit-standard"/>
              </a:rPr>
              <a:t>Build community </a:t>
            </a:r>
            <a:r>
              <a:rPr lang="en-US" b="0" i="0" u="none" strike="noStrike" dirty="0">
                <a:solidFill>
                  <a:srgbClr val="000000"/>
                </a:solidFill>
                <a:effectLst/>
                <a:latin typeface="-webkit-standard"/>
              </a:rPr>
              <a:t>rebuild a sense of belonging based on shared values, norms, and habits. </a:t>
            </a:r>
            <a:endParaRPr lang="en-US" dirty="0"/>
          </a:p>
        </p:txBody>
      </p:sp>
    </p:spTree>
    <p:extLst>
      <p:ext uri="{BB962C8B-B14F-4D97-AF65-F5344CB8AC3E}">
        <p14:creationId xmlns:p14="http://schemas.microsoft.com/office/powerpoint/2010/main" val="728477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925AD6-56BB-404A-98BC-AB04F92D8093}"/>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6808486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81D21-E2AC-4D90-8587-562D7C365BC9}"/>
              </a:ext>
            </a:extLst>
          </p:cNvPr>
          <p:cNvSpPr>
            <a:spLocks noGrp="1"/>
          </p:cNvSpPr>
          <p:nvPr>
            <p:ph type="title"/>
          </p:nvPr>
        </p:nvSpPr>
        <p:spPr/>
        <p:txBody>
          <a:bodyPr/>
          <a:lstStyle/>
          <a:p>
            <a:r>
              <a:rPr lang="en-US" dirty="0"/>
              <a:t>Practice with Case Studies</a:t>
            </a:r>
          </a:p>
        </p:txBody>
      </p:sp>
      <p:sp>
        <p:nvSpPr>
          <p:cNvPr id="3" name="Content Placeholder 2">
            <a:extLst>
              <a:ext uri="{FF2B5EF4-FFF2-40B4-BE49-F238E27FC236}">
                <a16:creationId xmlns:a16="http://schemas.microsoft.com/office/drawing/2014/main" id="{7813941A-ACDE-4311-B7C7-AB0DF643E454}"/>
              </a:ext>
            </a:extLst>
          </p:cNvPr>
          <p:cNvSpPr>
            <a:spLocks noGrp="1"/>
          </p:cNvSpPr>
          <p:nvPr>
            <p:ph idx="1"/>
          </p:nvPr>
        </p:nvSpPr>
        <p:spPr/>
        <p:txBody>
          <a:bodyPr>
            <a:normAutofit fontScale="92500" lnSpcReduction="20000"/>
          </a:bodyPr>
          <a:lstStyle/>
          <a:p>
            <a:r>
              <a:rPr lang="en-US" dirty="0"/>
              <a:t>Based on what we have presented so far,  you will now </a:t>
            </a:r>
            <a:r>
              <a:rPr lang="en-US" b="1" dirty="0"/>
              <a:t>apply your understanding </a:t>
            </a:r>
          </a:p>
          <a:p>
            <a:r>
              <a:rPr lang="en-US" b="1" dirty="0"/>
              <a:t>Evaluate the behavior and attitudes </a:t>
            </a:r>
            <a:r>
              <a:rPr lang="en-US" dirty="0"/>
              <a:t>of the following examples to create a health climate that facilitates a healthy workplace</a:t>
            </a:r>
          </a:p>
          <a:p>
            <a:r>
              <a:rPr lang="en-US" b="1" dirty="0"/>
              <a:t>Add details </a:t>
            </a:r>
            <a:r>
              <a:rPr lang="en-US" dirty="0"/>
              <a:t>that represent your experience</a:t>
            </a:r>
          </a:p>
          <a:p>
            <a:r>
              <a:rPr lang="en-US" b="1" dirty="0"/>
              <a:t>Using the following activity suggestions</a:t>
            </a:r>
            <a:r>
              <a:rPr lang="en-US" dirty="0"/>
              <a:t>, you will break into small groups and</a:t>
            </a:r>
          </a:p>
          <a:p>
            <a:r>
              <a:rPr lang="en-US" dirty="0"/>
              <a:t>Brainstorm together, identify a notetaker and </a:t>
            </a:r>
            <a:r>
              <a:rPr lang="en-US" b="1" dirty="0"/>
              <a:t>report on the group’s evaluation</a:t>
            </a:r>
          </a:p>
        </p:txBody>
      </p:sp>
    </p:spTree>
    <p:extLst>
      <p:ext uri="{BB962C8B-B14F-4D97-AF65-F5344CB8AC3E}">
        <p14:creationId xmlns:p14="http://schemas.microsoft.com/office/powerpoint/2010/main" val="13150960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4C6EA-F131-44E8-8A36-6FC5C1D66F81}"/>
              </a:ext>
            </a:extLst>
          </p:cNvPr>
          <p:cNvSpPr>
            <a:spLocks noGrp="1"/>
          </p:cNvSpPr>
          <p:nvPr>
            <p:ph type="title"/>
          </p:nvPr>
        </p:nvSpPr>
        <p:spPr>
          <a:xfrm>
            <a:off x="609600" y="547688"/>
            <a:ext cx="10972800" cy="1143000"/>
          </a:xfrm>
        </p:spPr>
        <p:txBody>
          <a:bodyPr/>
          <a:lstStyle/>
          <a:p>
            <a:pPr algn="ctr"/>
            <a:r>
              <a:rPr lang="en-US" dirty="0"/>
              <a:t>Activities for breakout sessions</a:t>
            </a:r>
          </a:p>
        </p:txBody>
      </p:sp>
      <p:sp>
        <p:nvSpPr>
          <p:cNvPr id="3" name="Content Placeholder 2">
            <a:extLst>
              <a:ext uri="{FF2B5EF4-FFF2-40B4-BE49-F238E27FC236}">
                <a16:creationId xmlns:a16="http://schemas.microsoft.com/office/drawing/2014/main" id="{D063984E-44C7-4E14-9613-071C47D7A70B}"/>
              </a:ext>
            </a:extLst>
          </p:cNvPr>
          <p:cNvSpPr>
            <a:spLocks noGrp="1"/>
          </p:cNvSpPr>
          <p:nvPr>
            <p:ph idx="1"/>
          </p:nvPr>
        </p:nvSpPr>
        <p:spPr>
          <a:xfrm>
            <a:off x="3615950" y="1690688"/>
            <a:ext cx="8218241" cy="4378808"/>
          </a:xfrm>
          <a:noFill/>
        </p:spPr>
        <p:txBody>
          <a:bodyPr>
            <a:normAutofit fontScale="92500" lnSpcReduction="10000"/>
          </a:bodyPr>
          <a:lstStyle/>
          <a:p>
            <a:pPr marL="514350" indent="-514350">
              <a:buFont typeface="+mj-lt"/>
              <a:buAutoNum type="arabicPeriod"/>
            </a:pPr>
            <a:r>
              <a:rPr lang="en-US" b="1" dirty="0"/>
              <a:t>Communications</a:t>
            </a:r>
            <a:r>
              <a:rPr lang="en-US" dirty="0"/>
              <a:t> related to COVID 19 response</a:t>
            </a:r>
          </a:p>
          <a:p>
            <a:pPr marL="514350" indent="-514350">
              <a:buFont typeface="+mj-lt"/>
              <a:buAutoNum type="arabicPeriod"/>
            </a:pPr>
            <a:r>
              <a:rPr lang="en-US" dirty="0"/>
              <a:t>Changed</a:t>
            </a:r>
            <a:r>
              <a:rPr lang="en-US" b="1" dirty="0"/>
              <a:t> organizational expectations </a:t>
            </a:r>
            <a:r>
              <a:rPr lang="en-US" dirty="0"/>
              <a:t>including telework , flexible schedules, </a:t>
            </a:r>
            <a:r>
              <a:rPr lang="en-US" dirty="0" err="1"/>
              <a:t>etc</a:t>
            </a:r>
            <a:r>
              <a:rPr lang="en-US" dirty="0"/>
              <a:t>,</a:t>
            </a:r>
          </a:p>
          <a:p>
            <a:pPr marL="514350" indent="-514350">
              <a:buFont typeface="+mj-lt"/>
              <a:buAutoNum type="arabicPeriod"/>
            </a:pPr>
            <a:r>
              <a:rPr lang="en-US" b="1" dirty="0"/>
              <a:t>Promoting a health climate </a:t>
            </a:r>
            <a:r>
              <a:rPr lang="en-US" dirty="0"/>
              <a:t>which prioritizes worker emotional, physical and information needs</a:t>
            </a:r>
          </a:p>
          <a:p>
            <a:pPr marL="514350" indent="-514350">
              <a:buFont typeface="+mj-lt"/>
              <a:buAutoNum type="arabicPeriod"/>
            </a:pPr>
            <a:r>
              <a:rPr lang="en-US" b="1" dirty="0"/>
              <a:t>Access to resilience/support resources &amp; services </a:t>
            </a:r>
            <a:r>
              <a:rPr lang="en-US" dirty="0"/>
              <a:t>for issues including anxiety, insomnia, home work set-up</a:t>
            </a:r>
          </a:p>
          <a:p>
            <a:endParaRPr lang="en-US" dirty="0"/>
          </a:p>
        </p:txBody>
      </p:sp>
      <p:pic>
        <p:nvPicPr>
          <p:cNvPr id="4" name="Picture 3">
            <a:extLst>
              <a:ext uri="{FF2B5EF4-FFF2-40B4-BE49-F238E27FC236}">
                <a16:creationId xmlns:a16="http://schemas.microsoft.com/office/drawing/2014/main" id="{A7AFB419-6D75-4A7B-979C-DC4B798D30AA}"/>
              </a:ext>
            </a:extLst>
          </p:cNvPr>
          <p:cNvPicPr>
            <a:picLocks noChangeAspect="1"/>
          </p:cNvPicPr>
          <p:nvPr/>
        </p:nvPicPr>
        <p:blipFill>
          <a:blip r:embed="rId3"/>
          <a:stretch>
            <a:fillRect/>
          </a:stretch>
        </p:blipFill>
        <p:spPr>
          <a:xfrm>
            <a:off x="185629" y="2092720"/>
            <a:ext cx="3140667" cy="3976776"/>
          </a:xfrm>
          <a:prstGeom prst="rect">
            <a:avLst/>
          </a:prstGeom>
        </p:spPr>
      </p:pic>
      <p:sp>
        <p:nvSpPr>
          <p:cNvPr id="5" name="TextBox 4">
            <a:extLst>
              <a:ext uri="{FF2B5EF4-FFF2-40B4-BE49-F238E27FC236}">
                <a16:creationId xmlns:a16="http://schemas.microsoft.com/office/drawing/2014/main" id="{02A0815D-3FEA-4649-A4C2-C35CAC39D2AA}"/>
              </a:ext>
            </a:extLst>
          </p:cNvPr>
          <p:cNvSpPr txBox="1"/>
          <p:nvPr/>
        </p:nvSpPr>
        <p:spPr>
          <a:xfrm>
            <a:off x="2109936" y="1532315"/>
            <a:ext cx="1411356" cy="523220"/>
          </a:xfrm>
          <a:prstGeom prst="rect">
            <a:avLst/>
          </a:prstGeom>
          <a:noFill/>
        </p:spPr>
        <p:txBody>
          <a:bodyPr wrap="square" rtlCol="0">
            <a:spAutoFit/>
          </a:bodyPr>
          <a:lstStyle/>
          <a:p>
            <a:r>
              <a:rPr lang="en-US" sz="2800" dirty="0"/>
              <a:t>Review</a:t>
            </a:r>
            <a:r>
              <a:rPr lang="en-US" dirty="0"/>
              <a:t>:</a:t>
            </a:r>
          </a:p>
        </p:txBody>
      </p:sp>
    </p:spTree>
    <p:extLst>
      <p:ext uri="{BB962C8B-B14F-4D97-AF65-F5344CB8AC3E}">
        <p14:creationId xmlns:p14="http://schemas.microsoft.com/office/powerpoint/2010/main" val="17222820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DBBDA-BF88-4816-9D73-6F94ECAD23FB}"/>
              </a:ext>
            </a:extLst>
          </p:cNvPr>
          <p:cNvSpPr>
            <a:spLocks noGrp="1"/>
          </p:cNvSpPr>
          <p:nvPr>
            <p:ph type="title"/>
          </p:nvPr>
        </p:nvSpPr>
        <p:spPr>
          <a:xfrm>
            <a:off x="609600" y="377576"/>
            <a:ext cx="10972800" cy="1143000"/>
          </a:xfrm>
        </p:spPr>
        <p:txBody>
          <a:bodyPr/>
          <a:lstStyle/>
          <a:p>
            <a:r>
              <a:rPr lang="en-US" dirty="0"/>
              <a:t>Breakout Session Logistics</a:t>
            </a:r>
          </a:p>
        </p:txBody>
      </p:sp>
      <p:sp>
        <p:nvSpPr>
          <p:cNvPr id="3" name="Content Placeholder 2">
            <a:extLst>
              <a:ext uri="{FF2B5EF4-FFF2-40B4-BE49-F238E27FC236}">
                <a16:creationId xmlns:a16="http://schemas.microsoft.com/office/drawing/2014/main" id="{E7021D4B-05F3-4B7D-96C2-041691DF0DE1}"/>
              </a:ext>
            </a:extLst>
          </p:cNvPr>
          <p:cNvSpPr>
            <a:spLocks noGrp="1"/>
          </p:cNvSpPr>
          <p:nvPr>
            <p:ph idx="1"/>
          </p:nvPr>
        </p:nvSpPr>
        <p:spPr>
          <a:xfrm>
            <a:off x="609600" y="1325367"/>
            <a:ext cx="6500117" cy="5034336"/>
          </a:xfrm>
        </p:spPr>
        <p:txBody>
          <a:bodyPr>
            <a:normAutofit fontScale="92500"/>
          </a:bodyPr>
          <a:lstStyle/>
          <a:p>
            <a:r>
              <a:rPr lang="en-US" dirty="0"/>
              <a:t>There will be </a:t>
            </a:r>
            <a:r>
              <a:rPr lang="en-US" b="1" dirty="0"/>
              <a:t>two groups: </a:t>
            </a:r>
            <a:r>
              <a:rPr lang="en-US" dirty="0"/>
              <a:t>Manager or Employee scenario. </a:t>
            </a:r>
          </a:p>
          <a:p>
            <a:r>
              <a:rPr lang="en-US" b="1" dirty="0"/>
              <a:t>You are already assigned </a:t>
            </a:r>
            <a:r>
              <a:rPr lang="en-US" dirty="0"/>
              <a:t>to a group.</a:t>
            </a:r>
          </a:p>
          <a:p>
            <a:pPr lvl="1"/>
            <a:r>
              <a:rPr lang="en-US" dirty="0"/>
              <a:t>You will receive an electronic prompt on your screen asking you to join a group when it is time.</a:t>
            </a:r>
          </a:p>
          <a:p>
            <a:r>
              <a:rPr lang="en-US" dirty="0"/>
              <a:t>Groups will have </a:t>
            </a:r>
            <a:r>
              <a:rPr lang="en-US" b="1" dirty="0">
                <a:solidFill>
                  <a:srgbClr val="FF0000"/>
                </a:solidFill>
              </a:rPr>
              <a:t>15 minutes </a:t>
            </a:r>
            <a:r>
              <a:rPr lang="en-US" b="1" dirty="0"/>
              <a:t>to review </a:t>
            </a:r>
            <a:r>
              <a:rPr lang="en-US" dirty="0"/>
              <a:t>the case scenario.</a:t>
            </a:r>
          </a:p>
          <a:p>
            <a:r>
              <a:rPr lang="en-US" dirty="0"/>
              <a:t>We will then reconvene as a large group to discuss each scenario.</a:t>
            </a:r>
          </a:p>
        </p:txBody>
      </p:sp>
      <p:pic>
        <p:nvPicPr>
          <p:cNvPr id="4" name="Picture 3">
            <a:extLst>
              <a:ext uri="{FF2B5EF4-FFF2-40B4-BE49-F238E27FC236}">
                <a16:creationId xmlns:a16="http://schemas.microsoft.com/office/drawing/2014/main" id="{51E67350-9822-452D-85C6-F40D2E5A162C}"/>
              </a:ext>
            </a:extLst>
          </p:cNvPr>
          <p:cNvPicPr>
            <a:picLocks noChangeAspect="1"/>
          </p:cNvPicPr>
          <p:nvPr/>
        </p:nvPicPr>
        <p:blipFill>
          <a:blip r:embed="rId3"/>
          <a:stretch>
            <a:fillRect/>
          </a:stretch>
        </p:blipFill>
        <p:spPr>
          <a:xfrm>
            <a:off x="7628507" y="2435189"/>
            <a:ext cx="4048125" cy="1504950"/>
          </a:xfrm>
          <a:prstGeom prst="rect">
            <a:avLst/>
          </a:prstGeom>
        </p:spPr>
      </p:pic>
      <p:sp>
        <p:nvSpPr>
          <p:cNvPr id="5" name="TextBox 4">
            <a:extLst>
              <a:ext uri="{FF2B5EF4-FFF2-40B4-BE49-F238E27FC236}">
                <a16:creationId xmlns:a16="http://schemas.microsoft.com/office/drawing/2014/main" id="{DA8C709B-BD2B-44AB-8054-20AD64D0C197}"/>
              </a:ext>
            </a:extLst>
          </p:cNvPr>
          <p:cNvSpPr txBox="1"/>
          <p:nvPr/>
        </p:nvSpPr>
        <p:spPr>
          <a:xfrm>
            <a:off x="7017249" y="5337424"/>
            <a:ext cx="5270643" cy="954107"/>
          </a:xfrm>
          <a:prstGeom prst="rect">
            <a:avLst/>
          </a:prstGeom>
          <a:noFill/>
        </p:spPr>
        <p:txBody>
          <a:bodyPr wrap="square" rtlCol="0">
            <a:spAutoFit/>
          </a:bodyPr>
          <a:lstStyle/>
          <a:p>
            <a:pPr algn="ctr"/>
            <a:r>
              <a:rPr lang="en-US" sz="2800" dirty="0">
                <a:solidFill>
                  <a:srgbClr val="FF0000"/>
                </a:solidFill>
              </a:rPr>
              <a:t> Be sure to leave the BREAKOUT room, NOT the meeting!</a:t>
            </a:r>
          </a:p>
        </p:txBody>
      </p:sp>
    </p:spTree>
    <p:extLst>
      <p:ext uri="{BB962C8B-B14F-4D97-AF65-F5344CB8AC3E}">
        <p14:creationId xmlns:p14="http://schemas.microsoft.com/office/powerpoint/2010/main" val="73715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9792EB-175B-4E60-A678-CFF7E37E571B}"/>
              </a:ext>
            </a:extLst>
          </p:cNvPr>
          <p:cNvSpPr>
            <a:spLocks noGrp="1"/>
          </p:cNvSpPr>
          <p:nvPr>
            <p:ph idx="1"/>
          </p:nvPr>
        </p:nvSpPr>
        <p:spPr>
          <a:xfrm>
            <a:off x="726596" y="1764984"/>
            <a:ext cx="8119764" cy="4485037"/>
          </a:xfrm>
        </p:spPr>
        <p:txBody>
          <a:bodyPr anchor="t">
            <a:normAutofit fontScale="85000" lnSpcReduction="20000"/>
          </a:bodyPr>
          <a:lstStyle/>
          <a:p>
            <a:r>
              <a:rPr lang="en-US" dirty="0"/>
              <a:t>He checks in on employees 3-4 times a day</a:t>
            </a:r>
          </a:p>
          <a:p>
            <a:r>
              <a:rPr lang="en-US" dirty="0"/>
              <a:t>He imposes schedules which conflict with individual time constraints without consulting affected employees</a:t>
            </a:r>
          </a:p>
          <a:p>
            <a:r>
              <a:rPr lang="en-US" dirty="0"/>
              <a:t>When a worker expresses concerns about insomnia, he implies that personal issues shouldn’t interfere with work</a:t>
            </a:r>
          </a:p>
          <a:p>
            <a:r>
              <a:rPr lang="en-US" dirty="0"/>
              <a:t>When asked for adjustment in schedules or deadlines, he replies we must focus on getting the job done even though organizational policy mandates flexibility</a:t>
            </a:r>
          </a:p>
          <a:p>
            <a:r>
              <a:rPr lang="en-US" dirty="0"/>
              <a:t>During staff daily Zoom meetings, he thanks staff for their efforts during a difficult time</a:t>
            </a:r>
          </a:p>
        </p:txBody>
      </p:sp>
      <p:sp>
        <p:nvSpPr>
          <p:cNvPr id="10" name="Title 1">
            <a:extLst>
              <a:ext uri="{FF2B5EF4-FFF2-40B4-BE49-F238E27FC236}">
                <a16:creationId xmlns:a16="http://schemas.microsoft.com/office/drawing/2014/main" id="{EC952799-9C1E-469C-B1EC-466150D20DE6}"/>
              </a:ext>
            </a:extLst>
          </p:cNvPr>
          <p:cNvSpPr>
            <a:spLocks noGrp="1"/>
          </p:cNvSpPr>
          <p:nvPr>
            <p:ph type="title"/>
          </p:nvPr>
        </p:nvSpPr>
        <p:spPr>
          <a:xfrm>
            <a:off x="838200" y="365125"/>
            <a:ext cx="10515600" cy="1325563"/>
          </a:xfrm>
        </p:spPr>
        <p:txBody>
          <a:bodyPr anchor="b">
            <a:normAutofit/>
          </a:bodyPr>
          <a:lstStyle/>
          <a:p>
            <a:pPr algn="ctr"/>
            <a:r>
              <a:rPr lang="en-US" sz="3600" dirty="0"/>
              <a:t>Breakout Session 1-Mid-level manager in an International Organization</a:t>
            </a:r>
          </a:p>
        </p:txBody>
      </p:sp>
      <p:pic>
        <p:nvPicPr>
          <p:cNvPr id="5" name="Picture 4">
            <a:extLst>
              <a:ext uri="{FF2B5EF4-FFF2-40B4-BE49-F238E27FC236}">
                <a16:creationId xmlns:a16="http://schemas.microsoft.com/office/drawing/2014/main" id="{71F5F1B5-64F4-4960-A20C-D5F291CC6D68}"/>
              </a:ext>
            </a:extLst>
          </p:cNvPr>
          <p:cNvPicPr>
            <a:picLocks noChangeAspect="1"/>
          </p:cNvPicPr>
          <p:nvPr/>
        </p:nvPicPr>
        <p:blipFill>
          <a:blip r:embed="rId3">
            <a:alphaModFix amt="64000"/>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8846360" y="995291"/>
            <a:ext cx="3345640" cy="5329026"/>
          </a:xfrm>
          <a:prstGeom prst="rect">
            <a:avLst/>
          </a:prstGeom>
        </p:spPr>
      </p:pic>
    </p:spTree>
    <p:extLst>
      <p:ext uri="{BB962C8B-B14F-4D97-AF65-F5344CB8AC3E}">
        <p14:creationId xmlns:p14="http://schemas.microsoft.com/office/powerpoint/2010/main" val="562228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9B7D1C-AF49-422D-B0DB-2F0214C35B26}"/>
              </a:ext>
            </a:extLst>
          </p:cNvPr>
          <p:cNvPicPr>
            <a:picLocks noChangeAspect="1"/>
          </p:cNvPicPr>
          <p:nvPr/>
        </p:nvPicPr>
        <p:blipFill rotWithShape="1">
          <a:blip r:embed="rId3"/>
          <a:srcRect l="3036" r="12127" b="2"/>
          <a:stretch/>
        </p:blipFill>
        <p:spPr>
          <a:xfrm>
            <a:off x="5603861" y="120326"/>
            <a:ext cx="6588139" cy="6445373"/>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2" name="Title 1">
            <a:extLst>
              <a:ext uri="{FF2B5EF4-FFF2-40B4-BE49-F238E27FC236}">
                <a16:creationId xmlns:a16="http://schemas.microsoft.com/office/drawing/2014/main" id="{B4BCB966-B2EB-48E4-B936-D1B658377476}"/>
              </a:ext>
            </a:extLst>
          </p:cNvPr>
          <p:cNvSpPr>
            <a:spLocks noGrp="1"/>
          </p:cNvSpPr>
          <p:nvPr>
            <p:ph type="title"/>
          </p:nvPr>
        </p:nvSpPr>
        <p:spPr>
          <a:xfrm>
            <a:off x="204536" y="412617"/>
            <a:ext cx="6341635" cy="1325563"/>
          </a:xfrm>
        </p:spPr>
        <p:txBody>
          <a:bodyPr>
            <a:normAutofit/>
          </a:bodyPr>
          <a:lstStyle/>
          <a:p>
            <a:pPr>
              <a:lnSpc>
                <a:spcPct val="90000"/>
              </a:lnSpc>
            </a:pPr>
            <a:r>
              <a:rPr lang="en-US" sz="2800" dirty="0"/>
              <a:t>Breakout Session 2 – Unit Worker in an International Organization</a:t>
            </a:r>
          </a:p>
        </p:txBody>
      </p:sp>
      <p:sp>
        <p:nvSpPr>
          <p:cNvPr id="3" name="Content Placeholder 2">
            <a:extLst>
              <a:ext uri="{FF2B5EF4-FFF2-40B4-BE49-F238E27FC236}">
                <a16:creationId xmlns:a16="http://schemas.microsoft.com/office/drawing/2014/main" id="{AE113630-08A6-4D80-8E2B-771560AC7DAE}"/>
              </a:ext>
            </a:extLst>
          </p:cNvPr>
          <p:cNvSpPr>
            <a:spLocks noGrp="1"/>
          </p:cNvSpPr>
          <p:nvPr>
            <p:ph idx="1"/>
          </p:nvPr>
        </p:nvSpPr>
        <p:spPr>
          <a:xfrm>
            <a:off x="343912" y="1573793"/>
            <a:ext cx="5752088" cy="4482146"/>
          </a:xfrm>
        </p:spPr>
        <p:txBody>
          <a:bodyPr anchor="t">
            <a:noAutofit/>
          </a:bodyPr>
          <a:lstStyle/>
          <a:p>
            <a:pPr>
              <a:lnSpc>
                <a:spcPct val="90000"/>
              </a:lnSpc>
            </a:pPr>
            <a:r>
              <a:rPr lang="en-US" sz="2400" dirty="0"/>
              <a:t>She is having difficulty working at home: interruptions/time management problems due to online education of children, taking care of cohabiting relatives, insomnia</a:t>
            </a:r>
          </a:p>
          <a:p>
            <a:pPr>
              <a:lnSpc>
                <a:spcPct val="90000"/>
              </a:lnSpc>
            </a:pPr>
            <a:r>
              <a:rPr lang="en-US" sz="2400" dirty="0"/>
              <a:t>She feels uncomfortable talking about problems with manager, he only seems concerned with getting the work done and emails late at night</a:t>
            </a:r>
          </a:p>
          <a:p>
            <a:pPr>
              <a:lnSpc>
                <a:spcPct val="90000"/>
              </a:lnSpc>
            </a:pPr>
            <a:r>
              <a:rPr lang="en-US" sz="2400" dirty="0"/>
              <a:t>She is concerned about when and how she will be expected to start working in the office and potential exposure to coworkers and taking the infection home</a:t>
            </a:r>
          </a:p>
        </p:txBody>
      </p:sp>
    </p:spTree>
    <p:extLst>
      <p:ext uri="{BB962C8B-B14F-4D97-AF65-F5344CB8AC3E}">
        <p14:creationId xmlns:p14="http://schemas.microsoft.com/office/powerpoint/2010/main" val="797304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5B487-8A37-4022-9FF7-BAA8972E273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1D4CCF23-8DCC-45FA-91CC-FF6EAB974816}"/>
              </a:ext>
            </a:extLst>
          </p:cNvPr>
          <p:cNvSpPr>
            <a:spLocks noGrp="1"/>
          </p:cNvSpPr>
          <p:nvPr>
            <p:ph idx="1"/>
          </p:nvPr>
        </p:nvSpPr>
        <p:spPr/>
        <p:txBody>
          <a:bodyPr/>
          <a:lstStyle/>
          <a:p>
            <a:r>
              <a:rPr lang="en-US" dirty="0"/>
              <a:t>Is anything in these scenarios familiar?</a:t>
            </a:r>
          </a:p>
          <a:p>
            <a:r>
              <a:rPr lang="en-US" dirty="0"/>
              <a:t>Do you see some first steps the Health, Safety and Wellbeing Committee taking as a result of your reflections?</a:t>
            </a:r>
          </a:p>
          <a:p>
            <a:r>
              <a:rPr lang="en-US" dirty="0"/>
              <a:t>We are available to help as you move forward in creating a Healthy Work Climate based on </a:t>
            </a:r>
            <a:r>
              <a:rPr lang="en-US" dirty="0">
                <a:latin typeface="-webkit-standard"/>
              </a:rPr>
              <a:t>Management Commitment and Worker Participation </a:t>
            </a:r>
            <a:endParaRPr lang="en-US" dirty="0"/>
          </a:p>
          <a:p>
            <a:endParaRPr lang="en-US" dirty="0"/>
          </a:p>
        </p:txBody>
      </p:sp>
    </p:spTree>
    <p:extLst>
      <p:ext uri="{BB962C8B-B14F-4D97-AF65-F5344CB8AC3E}">
        <p14:creationId xmlns:p14="http://schemas.microsoft.com/office/powerpoint/2010/main" val="22283893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B0511-96BA-468A-994A-C55F1AA31D88}"/>
              </a:ext>
            </a:extLst>
          </p:cNvPr>
          <p:cNvSpPr>
            <a:spLocks noGrp="1"/>
          </p:cNvSpPr>
          <p:nvPr>
            <p:ph type="title"/>
          </p:nvPr>
        </p:nvSpPr>
        <p:spPr>
          <a:xfrm>
            <a:off x="609600" y="298045"/>
            <a:ext cx="10972800" cy="1143000"/>
          </a:xfrm>
        </p:spPr>
        <p:txBody>
          <a:bodyPr/>
          <a:lstStyle/>
          <a:p>
            <a:r>
              <a:rPr lang="en-US" dirty="0"/>
              <a:t>References</a:t>
            </a:r>
          </a:p>
        </p:txBody>
      </p:sp>
      <p:sp>
        <p:nvSpPr>
          <p:cNvPr id="3" name="Content Placeholder 2">
            <a:extLst>
              <a:ext uri="{FF2B5EF4-FFF2-40B4-BE49-F238E27FC236}">
                <a16:creationId xmlns:a16="http://schemas.microsoft.com/office/drawing/2014/main" id="{C0CA51A0-EE72-4E6A-B33F-564D89F658E1}"/>
              </a:ext>
            </a:extLst>
          </p:cNvPr>
          <p:cNvSpPr>
            <a:spLocks noGrp="1"/>
          </p:cNvSpPr>
          <p:nvPr>
            <p:ph idx="1"/>
          </p:nvPr>
        </p:nvSpPr>
        <p:spPr>
          <a:xfrm>
            <a:off x="609600" y="1441045"/>
            <a:ext cx="10972800" cy="4685119"/>
          </a:xfrm>
        </p:spPr>
        <p:txBody>
          <a:bodyPr>
            <a:normAutofit fontScale="92500" lnSpcReduction="10000"/>
          </a:bodyPr>
          <a:lstStyle/>
          <a:p>
            <a:r>
              <a:rPr lang="en-US" dirty="0"/>
              <a:t>Ergonomics</a:t>
            </a:r>
          </a:p>
          <a:p>
            <a:pPr lvl="1"/>
            <a:r>
              <a:rPr lang="en-US" dirty="0"/>
              <a:t>YouTube video: </a:t>
            </a:r>
            <a:r>
              <a:rPr lang="en-US" dirty="0">
                <a:hlinkClick r:id="rId3"/>
              </a:rPr>
              <a:t>https://youtu.be/ZLwIP8cBaWA</a:t>
            </a:r>
            <a:endParaRPr lang="en-US" dirty="0"/>
          </a:p>
          <a:p>
            <a:pPr lvl="1"/>
            <a:r>
              <a:rPr lang="en-US" dirty="0"/>
              <a:t>NIH Workstation Checklist: </a:t>
            </a:r>
            <a:r>
              <a:rPr lang="en-US" dirty="0">
                <a:hlinkClick r:id="rId4"/>
              </a:rPr>
              <a:t>https://www.ors.od.nih.gov/sr/dohs/Documents/Computer%20Workstation%20Ergonomics%20Self%20Assessment%20Checklist.pdf</a:t>
            </a:r>
            <a:endParaRPr lang="en-US" dirty="0"/>
          </a:p>
          <a:p>
            <a:pPr lvl="1"/>
            <a:r>
              <a:rPr lang="en-US" dirty="0"/>
              <a:t>OSHA Workstation Evaluation Checklist: </a:t>
            </a:r>
            <a:r>
              <a:rPr lang="en-US" dirty="0">
                <a:hlinkClick r:id="rId5"/>
              </a:rPr>
              <a:t>https://www.osha.gov/SLTC/etools/computerworkstations/checklist_evaluation.html</a:t>
            </a:r>
            <a:endParaRPr lang="en-US" dirty="0"/>
          </a:p>
          <a:p>
            <a:r>
              <a:rPr lang="en-US" dirty="0"/>
              <a:t>Physical Activity Work Breaks</a:t>
            </a:r>
          </a:p>
          <a:p>
            <a:pPr lvl="1"/>
            <a:r>
              <a:rPr lang="en-US" dirty="0">
                <a:hlinkClick r:id="rId6"/>
              </a:rPr>
              <a:t>https://www.cdc.gov/workplacehealthpromotion/initiatives/resource-center/pdf/Workplace-Physical-Activity-Break-Guide-508.pdf</a:t>
            </a:r>
            <a:r>
              <a:rPr lang="en-US" dirty="0"/>
              <a:t> </a:t>
            </a:r>
          </a:p>
          <a:p>
            <a:pPr lvl="1"/>
            <a:endParaRPr lang="en-US" dirty="0"/>
          </a:p>
          <a:p>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6504611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E5292-F6E5-4C98-8E41-3859F39DA7D9}"/>
              </a:ext>
            </a:extLst>
          </p:cNvPr>
          <p:cNvSpPr>
            <a:spLocks noGrp="1"/>
          </p:cNvSpPr>
          <p:nvPr>
            <p:ph type="title"/>
          </p:nvPr>
        </p:nvSpPr>
        <p:spPr/>
        <p:txBody>
          <a:bodyPr/>
          <a:lstStyle/>
          <a:p>
            <a:r>
              <a:rPr lang="en-US" dirty="0"/>
              <a:t>Psychosocial Resources</a:t>
            </a:r>
          </a:p>
        </p:txBody>
      </p:sp>
      <p:sp>
        <p:nvSpPr>
          <p:cNvPr id="3" name="Content Placeholder 2">
            <a:extLst>
              <a:ext uri="{FF2B5EF4-FFF2-40B4-BE49-F238E27FC236}">
                <a16:creationId xmlns:a16="http://schemas.microsoft.com/office/drawing/2014/main" id="{3A26DC8C-804F-4E93-874F-8F272E45D770}"/>
              </a:ext>
            </a:extLst>
          </p:cNvPr>
          <p:cNvSpPr>
            <a:spLocks noGrp="1"/>
          </p:cNvSpPr>
          <p:nvPr>
            <p:ph idx="1"/>
          </p:nvPr>
        </p:nvSpPr>
        <p:spPr/>
        <p:txBody>
          <a:bodyPr>
            <a:normAutofit fontScale="40000" lnSpcReduction="20000"/>
          </a:bodyPr>
          <a:lstStyle/>
          <a:p>
            <a:endParaRPr lang="en-US" dirty="0"/>
          </a:p>
          <a:p>
            <a:r>
              <a:rPr lang="en-US" dirty="0"/>
              <a:t>Burke MJ, &amp; Signal SM (2010). Workplace safety: A multilevel, interdisciplinary perspective In Liao H, </a:t>
            </a:r>
            <a:r>
              <a:rPr lang="en-US" dirty="0" err="1"/>
              <a:t>Martocchio</a:t>
            </a:r>
            <a:r>
              <a:rPr lang="en-US" dirty="0"/>
              <a:t> J, &amp; Joshi A (Eds.), Research in Personnel and Human Resources Management (Vol. 29, pp. 1–47): Emerald Group Publishing Limited.</a:t>
            </a:r>
          </a:p>
          <a:p>
            <a:r>
              <a:rPr lang="en-US" dirty="0"/>
              <a:t>Deloitte. Remote Collaboration - Facing the challenges of COVID-19. 2020. </a:t>
            </a:r>
            <a:r>
              <a:rPr lang="en-US" u="sng" dirty="0">
                <a:hlinkClick r:id="rId3"/>
              </a:rPr>
              <a:t>https://www2.deloitte.com/content/dam/Deloitte/de/Documents/human-capital/Remote-Collaboration-COVID-19.pdf</a:t>
            </a:r>
            <a:endParaRPr lang="en-US" dirty="0"/>
          </a:p>
          <a:p>
            <a:r>
              <a:rPr lang="en-US" dirty="0"/>
              <a:t>Great Place to Work. COVID-19: The Right Way To Survey Employees During A Crisis 2020. https://www.greatplacetowork.com/resources/blog/how-to-survey-employees-during-a-crisis</a:t>
            </a:r>
          </a:p>
          <a:p>
            <a:r>
              <a:rPr lang="en-US" dirty="0"/>
              <a:t>Gonzalez A, </a:t>
            </a:r>
            <a:r>
              <a:rPr lang="en-US" dirty="0" err="1"/>
              <a:t>Cervoni</a:t>
            </a:r>
            <a:r>
              <a:rPr lang="en-US" dirty="0"/>
              <a:t> C, Lochner M, </a:t>
            </a:r>
            <a:r>
              <a:rPr lang="en-US" dirty="0" err="1"/>
              <a:t>Marangio</a:t>
            </a:r>
            <a:r>
              <a:rPr lang="en-US" dirty="0"/>
              <a:t> J, Stanley C, Marriott S. Supporting health care workers during the COVID-19 pandemic: Mental health support initiatives and lessons learned from an academic medical center. </a:t>
            </a:r>
            <a:r>
              <a:rPr lang="en-US" i="1" dirty="0"/>
              <a:t>Psychol Trauma</a:t>
            </a:r>
            <a:r>
              <a:rPr lang="en-US" dirty="0"/>
              <a:t>. 2020;12(S1):S168-S170. doi:10.1037/tra0000893</a:t>
            </a:r>
          </a:p>
          <a:p>
            <a:r>
              <a:rPr lang="en-US" dirty="0"/>
              <a:t>Mendy A, Stewart ML, </a:t>
            </a:r>
            <a:r>
              <a:rPr lang="en-US" dirty="0" err="1"/>
              <a:t>VanAkin</a:t>
            </a:r>
            <a:r>
              <a:rPr lang="en-US" dirty="0"/>
              <a:t> K. A leader’s guide: Communicating with teams, stakeholders, and communities during COVID-19. McKinsey and Company: Organizational Practice. 2020. https://www.mckinsey.com/business-functions/organization/our-insights/a-leaders-guide-communicating-with-teams-stakeholders-and-communities-during-covid-19</a:t>
            </a:r>
          </a:p>
          <a:p>
            <a:r>
              <a:rPr lang="en-US" dirty="0"/>
              <a:t>Rangachari P, L Woods J. Preserving Organizational Resilience, Patient Safety, and Staff Retention during COVID-19 Requires a Holistic Consideration of the Psychological Safety of Healthcare Workers. </a:t>
            </a:r>
            <a:r>
              <a:rPr lang="en-US" i="1" dirty="0"/>
              <a:t>Int J Environ Res Public Health</a:t>
            </a:r>
            <a:r>
              <a:rPr lang="en-US" dirty="0"/>
              <a:t>. 2020;17(12):4267. Published 2020 Jun 15. doi:10.3390/ijerph17124267</a:t>
            </a:r>
          </a:p>
          <a:p>
            <a:r>
              <a:rPr lang="en-US" dirty="0" err="1"/>
              <a:t>Schwatka</a:t>
            </a:r>
            <a:r>
              <a:rPr lang="en-US" dirty="0"/>
              <a:t> NV, </a:t>
            </a:r>
            <a:r>
              <a:rPr lang="en-US" dirty="0" err="1"/>
              <a:t>Tenney</a:t>
            </a:r>
            <a:r>
              <a:rPr lang="en-US" dirty="0"/>
              <a:t> L, Dally MJ, et al. Small business Total Worker Health: A conceptual and methodological approach to facilitating organizational change. </a:t>
            </a:r>
            <a:r>
              <a:rPr lang="en-US" i="1" dirty="0" err="1"/>
              <a:t>Occup</a:t>
            </a:r>
            <a:r>
              <a:rPr lang="en-US" i="1" dirty="0"/>
              <a:t> Health Sci</a:t>
            </a:r>
            <a:r>
              <a:rPr lang="en-US" dirty="0"/>
              <a:t>. 2018;2(1):25-41. doi:10.1007/s41542-018-0013-9</a:t>
            </a:r>
          </a:p>
          <a:p>
            <a:r>
              <a:rPr lang="en-US" dirty="0" err="1"/>
              <a:t>Schwatka</a:t>
            </a:r>
            <a:r>
              <a:rPr lang="en-US" dirty="0"/>
              <a:t> NV, Dally M, </a:t>
            </a:r>
            <a:r>
              <a:rPr lang="en-US" dirty="0" err="1"/>
              <a:t>Tenney</a:t>
            </a:r>
            <a:r>
              <a:rPr lang="en-US" dirty="0"/>
              <a:t> L, Shore E, Brown CE, Newman LS. Total Worker Health Leadership and Business Strategies Are Related to Safety and Health Climates in Small Business. </a:t>
            </a:r>
            <a:r>
              <a:rPr lang="en-US" i="1" dirty="0"/>
              <a:t>Int J Environ Res Public Health</a:t>
            </a:r>
            <a:r>
              <a:rPr lang="en-US" dirty="0"/>
              <a:t>. 2020;17(6):2142. Published 2020 Mar 24. doi:10.3390/ijerph17062142</a:t>
            </a:r>
          </a:p>
          <a:p>
            <a:r>
              <a:rPr lang="en-US" dirty="0" err="1"/>
              <a:t>Shanafelt</a:t>
            </a:r>
            <a:r>
              <a:rPr lang="en-US" dirty="0"/>
              <a:t> T, </a:t>
            </a:r>
            <a:r>
              <a:rPr lang="en-US" dirty="0" err="1"/>
              <a:t>Ripp</a:t>
            </a:r>
            <a:r>
              <a:rPr lang="en-US" dirty="0"/>
              <a:t> J, </a:t>
            </a:r>
            <a:r>
              <a:rPr lang="en-US" dirty="0" err="1"/>
              <a:t>Trockel</a:t>
            </a:r>
            <a:r>
              <a:rPr lang="en-US" dirty="0"/>
              <a:t> M. Understanding and addressing sources of anxiety among health care professionals during the COVID-19 pandemic. JAMA 2020.</a:t>
            </a:r>
          </a:p>
          <a:p>
            <a:r>
              <a:rPr lang="en-US" dirty="0"/>
              <a:t>Shore E, </a:t>
            </a:r>
            <a:r>
              <a:rPr lang="en-US" dirty="0" err="1"/>
              <a:t>Schwatka</a:t>
            </a:r>
            <a:r>
              <a:rPr lang="en-US" dirty="0"/>
              <a:t> N, Dally M, Brown CE, </a:t>
            </a:r>
            <a:r>
              <a:rPr lang="en-US" dirty="0" err="1"/>
              <a:t>Tenney</a:t>
            </a:r>
            <a:r>
              <a:rPr lang="en-US" dirty="0"/>
              <a:t> L, Newman LS. Small Business Employees' Perceptions of Leadership Are Associated With Safety and Health Climates and Their Own Behaviors. </a:t>
            </a:r>
            <a:r>
              <a:rPr lang="en-US" i="1" dirty="0"/>
              <a:t>J </a:t>
            </a:r>
            <a:r>
              <a:rPr lang="en-US" i="1" dirty="0" err="1"/>
              <a:t>Occup</a:t>
            </a:r>
            <a:r>
              <a:rPr lang="en-US" i="1" dirty="0"/>
              <a:t> Environ Med</a:t>
            </a:r>
            <a:r>
              <a:rPr lang="en-US" dirty="0"/>
              <a:t>. 2020;62(2):156-162. doi:10.1097/JOM.0000000000001789</a:t>
            </a:r>
          </a:p>
          <a:p>
            <a:pPr marL="0" indent="0">
              <a:buNone/>
            </a:pPr>
            <a:endParaRPr lang="en-US" sz="1400" dirty="0"/>
          </a:p>
        </p:txBody>
      </p:sp>
    </p:spTree>
    <p:extLst>
      <p:ext uri="{BB962C8B-B14F-4D97-AF65-F5344CB8AC3E}">
        <p14:creationId xmlns:p14="http://schemas.microsoft.com/office/powerpoint/2010/main" val="3288470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2021"/>
            <a:ext cx="10972800" cy="1143000"/>
          </a:xfrm>
        </p:spPr>
        <p:txBody>
          <a:bodyPr/>
          <a:lstStyle/>
          <a:p>
            <a:r>
              <a:rPr lang="en-US" dirty="0"/>
              <a:t>Objectives</a:t>
            </a:r>
          </a:p>
        </p:txBody>
      </p:sp>
      <p:sp>
        <p:nvSpPr>
          <p:cNvPr id="3" name="Content Placeholder 2"/>
          <p:cNvSpPr>
            <a:spLocks noGrp="1"/>
          </p:cNvSpPr>
          <p:nvPr>
            <p:ph idx="1"/>
          </p:nvPr>
        </p:nvSpPr>
        <p:spPr>
          <a:xfrm>
            <a:off x="609600" y="1505021"/>
            <a:ext cx="8949324" cy="4781480"/>
          </a:xfrm>
        </p:spPr>
        <p:txBody>
          <a:bodyPr>
            <a:normAutofit fontScale="92500" lnSpcReduction="10000"/>
          </a:bodyPr>
          <a:lstStyle/>
          <a:p>
            <a:r>
              <a:rPr lang="en-US" dirty="0"/>
              <a:t>Provide an </a:t>
            </a:r>
            <a:r>
              <a:rPr lang="en-US" b="1" dirty="0"/>
              <a:t>overview of occupational hazards</a:t>
            </a:r>
            <a:endParaRPr lang="en-US" sz="1100" dirty="0"/>
          </a:p>
          <a:p>
            <a:pPr lvl="0"/>
            <a:r>
              <a:rPr lang="en-US" dirty="0"/>
              <a:t>Discuss how the current pandemic has ‘changed the office environment’ with emphasis on:</a:t>
            </a:r>
          </a:p>
          <a:p>
            <a:pPr lvl="1"/>
            <a:r>
              <a:rPr lang="en-US" b="1" dirty="0"/>
              <a:t>Ergonomic issues </a:t>
            </a:r>
            <a:r>
              <a:rPr lang="en-US" dirty="0"/>
              <a:t>related to telework</a:t>
            </a:r>
          </a:p>
          <a:p>
            <a:pPr lvl="1"/>
            <a:r>
              <a:rPr lang="en-US" b="1" dirty="0"/>
              <a:t>Mental health stressors </a:t>
            </a:r>
            <a:r>
              <a:rPr lang="en-US" dirty="0"/>
              <a:t>(work stress, work-life imbalance, social isolation, etc.) </a:t>
            </a:r>
          </a:p>
          <a:p>
            <a:pPr lvl="1"/>
            <a:endParaRPr lang="en-US" sz="1100" dirty="0"/>
          </a:p>
          <a:p>
            <a:pPr lvl="0"/>
            <a:r>
              <a:rPr lang="en-US" dirty="0"/>
              <a:t>Highlight specific </a:t>
            </a:r>
            <a:r>
              <a:rPr lang="en-US" b="1" dirty="0"/>
              <a:t>tools</a:t>
            </a:r>
            <a:r>
              <a:rPr lang="en-US" dirty="0"/>
              <a:t> </a:t>
            </a:r>
            <a:r>
              <a:rPr lang="en-US" b="1" dirty="0"/>
              <a:t>to assess occupational hazards </a:t>
            </a:r>
          </a:p>
          <a:p>
            <a:pPr lvl="0"/>
            <a:endParaRPr lang="en-US" sz="1100" b="1" dirty="0"/>
          </a:p>
          <a:p>
            <a:pPr lvl="0"/>
            <a:r>
              <a:rPr lang="en-US" dirty="0"/>
              <a:t>Identify </a:t>
            </a:r>
            <a:r>
              <a:rPr lang="en-US" b="1" dirty="0"/>
              <a:t>strategies to mitigate specific hazards</a:t>
            </a:r>
            <a:r>
              <a:rPr lang="en-US" dirty="0"/>
              <a:t>, especially those enhanced by the current pandemic</a:t>
            </a:r>
          </a:p>
        </p:txBody>
      </p:sp>
      <p:pic>
        <p:nvPicPr>
          <p:cNvPr id="6" name="Picture 5"/>
          <p:cNvPicPr>
            <a:picLocks noChangeAspect="1"/>
          </p:cNvPicPr>
          <p:nvPr/>
        </p:nvPicPr>
        <p:blipFill>
          <a:blip r:embed="rId3"/>
          <a:stretch>
            <a:fillRect/>
          </a:stretch>
        </p:blipFill>
        <p:spPr>
          <a:xfrm>
            <a:off x="9558924" y="1459092"/>
            <a:ext cx="2633076" cy="3570000"/>
          </a:xfrm>
          <a:prstGeom prst="rect">
            <a:avLst/>
          </a:prstGeom>
        </p:spPr>
      </p:pic>
    </p:spTree>
    <p:extLst>
      <p:ext uri="{BB962C8B-B14F-4D97-AF65-F5344CB8AC3E}">
        <p14:creationId xmlns:p14="http://schemas.microsoft.com/office/powerpoint/2010/main" val="478609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a Hazard</a:t>
            </a:r>
          </a:p>
        </p:txBody>
      </p:sp>
      <p:sp>
        <p:nvSpPr>
          <p:cNvPr id="3" name="Content Placeholder 2"/>
          <p:cNvSpPr>
            <a:spLocks noGrp="1"/>
          </p:cNvSpPr>
          <p:nvPr>
            <p:ph idx="1"/>
          </p:nvPr>
        </p:nvSpPr>
        <p:spPr/>
        <p:txBody>
          <a:bodyPr/>
          <a:lstStyle/>
          <a:p>
            <a:r>
              <a:rPr lang="en-US" dirty="0"/>
              <a:t>An occupational hazard is any condition of a job that can harm a worker- physically or mentally.</a:t>
            </a:r>
          </a:p>
          <a:p>
            <a:pPr marL="457200" lvl="1" indent="0">
              <a:buNone/>
            </a:pPr>
            <a:endParaRPr lang="en-US" dirty="0"/>
          </a:p>
          <a:p>
            <a:pPr marL="457200" lvl="1" indent="0">
              <a:buNone/>
            </a:pPr>
            <a:r>
              <a:rPr lang="en-US" i="1" dirty="0"/>
              <a:t>Health is not merely the absence of disease or infirmity but a positive state of </a:t>
            </a:r>
            <a:r>
              <a:rPr lang="en-US" b="1" i="1" dirty="0"/>
              <a:t>complete physical, mental and social well-being</a:t>
            </a:r>
            <a:r>
              <a:rPr lang="en-US" i="1" dirty="0"/>
              <a:t>. </a:t>
            </a:r>
          </a:p>
          <a:p>
            <a:pPr marL="457200" lvl="1" indent="0">
              <a:buNone/>
            </a:pPr>
            <a:r>
              <a:rPr lang="en-US" dirty="0"/>
              <a:t>														-WHO, 1986</a:t>
            </a:r>
          </a:p>
        </p:txBody>
      </p:sp>
    </p:spTree>
    <p:extLst>
      <p:ext uri="{BB962C8B-B14F-4D97-AF65-F5344CB8AC3E}">
        <p14:creationId xmlns:p14="http://schemas.microsoft.com/office/powerpoint/2010/main" val="234702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8140"/>
            <a:ext cx="10972800" cy="1143000"/>
          </a:xfrm>
        </p:spPr>
        <p:txBody>
          <a:bodyPr/>
          <a:lstStyle/>
          <a:p>
            <a:r>
              <a:rPr lang="en-US" dirty="0"/>
              <a:t>Categories of Hazards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09487660"/>
              </p:ext>
            </p:extLst>
          </p:nvPr>
        </p:nvGraphicFramePr>
        <p:xfrm>
          <a:off x="609600" y="1521140"/>
          <a:ext cx="10972800" cy="4749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6442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9076"/>
            <a:ext cx="10972800" cy="1143000"/>
          </a:xfrm>
        </p:spPr>
        <p:txBody>
          <a:bodyPr/>
          <a:lstStyle/>
          <a:p>
            <a:r>
              <a:rPr lang="en-US" dirty="0"/>
              <a:t>Physical Hazards in the Office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7715673"/>
              </p:ext>
            </p:extLst>
          </p:nvPr>
        </p:nvGraphicFramePr>
        <p:xfrm>
          <a:off x="609600" y="2033837"/>
          <a:ext cx="10972800" cy="4095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0" y="5143500"/>
            <a:ext cx="2651341" cy="1689251"/>
          </a:xfrm>
          <a:prstGeom prst="rect">
            <a:avLst/>
          </a:prstGeom>
        </p:spPr>
      </p:pic>
      <p:pic>
        <p:nvPicPr>
          <p:cNvPr id="6" name="Picture 5"/>
          <p:cNvPicPr>
            <a:picLocks noChangeAspect="1"/>
          </p:cNvPicPr>
          <p:nvPr/>
        </p:nvPicPr>
        <p:blipFill>
          <a:blip r:embed="rId9"/>
          <a:stretch>
            <a:fillRect/>
          </a:stretch>
        </p:blipFill>
        <p:spPr>
          <a:xfrm>
            <a:off x="2257425" y="5143500"/>
            <a:ext cx="2239306" cy="1670201"/>
          </a:xfrm>
          <a:prstGeom prst="rect">
            <a:avLst/>
          </a:prstGeom>
        </p:spPr>
      </p:pic>
      <p:pic>
        <p:nvPicPr>
          <p:cNvPr id="7" name="Picture 6"/>
          <p:cNvPicPr>
            <a:picLocks noChangeAspect="1"/>
          </p:cNvPicPr>
          <p:nvPr/>
        </p:nvPicPr>
        <p:blipFill>
          <a:blip r:embed="rId10"/>
          <a:stretch>
            <a:fillRect/>
          </a:stretch>
        </p:blipFill>
        <p:spPr>
          <a:xfrm>
            <a:off x="4496731" y="5143500"/>
            <a:ext cx="2883867" cy="1679726"/>
          </a:xfrm>
          <a:prstGeom prst="rect">
            <a:avLst/>
          </a:prstGeom>
        </p:spPr>
      </p:pic>
      <p:pic>
        <p:nvPicPr>
          <p:cNvPr id="8" name="Picture 7"/>
          <p:cNvPicPr>
            <a:picLocks noChangeAspect="1"/>
          </p:cNvPicPr>
          <p:nvPr/>
        </p:nvPicPr>
        <p:blipFill rotWithShape="1">
          <a:blip r:embed="rId11"/>
          <a:srcRect t="11328"/>
          <a:stretch/>
        </p:blipFill>
        <p:spPr>
          <a:xfrm>
            <a:off x="9835269" y="4724399"/>
            <a:ext cx="2356731" cy="2162175"/>
          </a:xfrm>
          <a:prstGeom prst="rect">
            <a:avLst/>
          </a:prstGeom>
        </p:spPr>
      </p:pic>
      <p:pic>
        <p:nvPicPr>
          <p:cNvPr id="10" name="Picture 9"/>
          <p:cNvPicPr>
            <a:picLocks noChangeAspect="1"/>
          </p:cNvPicPr>
          <p:nvPr/>
        </p:nvPicPr>
        <p:blipFill>
          <a:blip r:embed="rId12"/>
          <a:stretch>
            <a:fillRect/>
          </a:stretch>
        </p:blipFill>
        <p:spPr>
          <a:xfrm>
            <a:off x="7282569" y="5143500"/>
            <a:ext cx="2552700" cy="1743075"/>
          </a:xfrm>
          <a:prstGeom prst="rect">
            <a:avLst/>
          </a:prstGeom>
        </p:spPr>
      </p:pic>
    </p:spTree>
    <p:extLst>
      <p:ext uri="{BB962C8B-B14F-4D97-AF65-F5344CB8AC3E}">
        <p14:creationId xmlns:p14="http://schemas.microsoft.com/office/powerpoint/2010/main" val="1517429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62691"/>
            <a:ext cx="10972800" cy="1143000"/>
          </a:xfrm>
        </p:spPr>
        <p:txBody>
          <a:bodyPr>
            <a:normAutofit/>
          </a:bodyPr>
          <a:lstStyle/>
          <a:p>
            <a:r>
              <a:rPr lang="en-US" dirty="0"/>
              <a:t>Psychosocial Hazards in the Office</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511893108"/>
              </p:ext>
            </p:extLst>
          </p:nvPr>
        </p:nvGraphicFramePr>
        <p:xfrm>
          <a:off x="609600" y="1200420"/>
          <a:ext cx="10972800" cy="4511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stretch>
            <a:fillRect/>
          </a:stretch>
        </p:blipFill>
        <p:spPr>
          <a:xfrm>
            <a:off x="6465945" y="5320959"/>
            <a:ext cx="3068580" cy="1562100"/>
          </a:xfrm>
          <a:prstGeom prst="rect">
            <a:avLst/>
          </a:prstGeom>
        </p:spPr>
      </p:pic>
      <p:pic>
        <p:nvPicPr>
          <p:cNvPr id="3" name="Picture 2"/>
          <p:cNvPicPr>
            <a:picLocks noChangeAspect="1"/>
          </p:cNvPicPr>
          <p:nvPr/>
        </p:nvPicPr>
        <p:blipFill>
          <a:blip r:embed="rId9"/>
          <a:stretch>
            <a:fillRect/>
          </a:stretch>
        </p:blipFill>
        <p:spPr>
          <a:xfrm>
            <a:off x="2814939" y="5320959"/>
            <a:ext cx="3651006" cy="1562100"/>
          </a:xfrm>
          <a:prstGeom prst="rect">
            <a:avLst/>
          </a:prstGeom>
        </p:spPr>
      </p:pic>
      <p:pic>
        <p:nvPicPr>
          <p:cNvPr id="7" name="Picture 6"/>
          <p:cNvPicPr>
            <a:picLocks noChangeAspect="1"/>
          </p:cNvPicPr>
          <p:nvPr/>
        </p:nvPicPr>
        <p:blipFill>
          <a:blip r:embed="rId10"/>
          <a:stretch>
            <a:fillRect/>
          </a:stretch>
        </p:blipFill>
        <p:spPr>
          <a:xfrm>
            <a:off x="9534525" y="5295900"/>
            <a:ext cx="2657475" cy="1562100"/>
          </a:xfrm>
          <a:prstGeom prst="rect">
            <a:avLst/>
          </a:prstGeom>
        </p:spPr>
      </p:pic>
      <p:pic>
        <p:nvPicPr>
          <p:cNvPr id="8" name="Picture 7"/>
          <p:cNvPicPr>
            <a:picLocks noChangeAspect="1"/>
          </p:cNvPicPr>
          <p:nvPr/>
        </p:nvPicPr>
        <p:blipFill rotWithShape="1">
          <a:blip r:embed="rId11"/>
          <a:srcRect t="7910"/>
          <a:stretch/>
        </p:blipFill>
        <p:spPr>
          <a:xfrm>
            <a:off x="0" y="5317443"/>
            <a:ext cx="2828925" cy="1552575"/>
          </a:xfrm>
          <a:prstGeom prst="rect">
            <a:avLst/>
          </a:prstGeom>
        </p:spPr>
      </p:pic>
    </p:spTree>
    <p:extLst>
      <p:ext uri="{BB962C8B-B14F-4D97-AF65-F5344CB8AC3E}">
        <p14:creationId xmlns:p14="http://schemas.microsoft.com/office/powerpoint/2010/main" val="22144047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215b0307-bab6-47dd-9058-c630632ec756"/>
</p:tagLst>
</file>

<file path=ppt/tags/tag2.xml><?xml version="1.0" encoding="utf-8"?>
<p:tagLst xmlns:a="http://schemas.openxmlformats.org/drawingml/2006/main" xmlns:r="http://schemas.openxmlformats.org/officeDocument/2006/relationships" xmlns:p="http://schemas.openxmlformats.org/presentationml/2006/main">
  <p:tag name="__PE_POLL_EMBED_ID" val="c2e1c764-163e-402d-98bc-60de18496361"/>
</p:tagLst>
</file>

<file path=ppt/tags/tag3.xml><?xml version="1.0" encoding="utf-8"?>
<p:tagLst xmlns:a="http://schemas.openxmlformats.org/drawingml/2006/main" xmlns:r="http://schemas.openxmlformats.org/officeDocument/2006/relationships" xmlns:p="http://schemas.openxmlformats.org/presentationml/2006/main">
  <p:tag name="__PE_POLL_EMBED_ID" val="2902a6a7-c5ed-4668-8a1a-a86a4e46d389"/>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1B070157F9E64BB01DAD24FA4D8286" ma:contentTypeVersion="12" ma:contentTypeDescription="Create a new document." ma:contentTypeScope="" ma:versionID="b7a11464ed3b72411f305693109ad3e6">
  <xsd:schema xmlns:xsd="http://www.w3.org/2001/XMLSchema" xmlns:xs="http://www.w3.org/2001/XMLSchema" xmlns:p="http://schemas.microsoft.com/office/2006/metadata/properties" xmlns:ns3="c50f5db4-79ca-4aa0-ba8b-546bab365595" xmlns:ns4="2d9c2bec-ba36-46b5-82bd-86a2c3917eae" targetNamespace="http://schemas.microsoft.com/office/2006/metadata/properties" ma:root="true" ma:fieldsID="b22692c988bfced4642df9dc5fd351e7" ns3:_="" ns4:_="">
    <xsd:import namespace="c50f5db4-79ca-4aa0-ba8b-546bab365595"/>
    <xsd:import namespace="2d9c2bec-ba36-46b5-82bd-86a2c3917ea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0f5db4-79ca-4aa0-ba8b-546bab36559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9c2bec-ba36-46b5-82bd-86a2c3917ea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30E754-3C9D-4A07-9166-EBB52217C5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0f5db4-79ca-4aa0-ba8b-546bab365595"/>
    <ds:schemaRef ds:uri="2d9c2bec-ba36-46b5-82bd-86a2c3917e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66C733-1689-4320-8577-BF332307636E}">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d9c2bec-ba36-46b5-82bd-86a2c3917eae"/>
    <ds:schemaRef ds:uri="http://purl.org/dc/elements/1.1/"/>
    <ds:schemaRef ds:uri="c50f5db4-79ca-4aa0-ba8b-546bab365595"/>
    <ds:schemaRef ds:uri="http://www.w3.org/XML/1998/namespace"/>
    <ds:schemaRef ds:uri="http://purl.org/dc/dcmitype/"/>
  </ds:schemaRefs>
</ds:datastoreItem>
</file>

<file path=customXml/itemProps3.xml><?xml version="1.0" encoding="utf-8"?>
<ds:datastoreItem xmlns:ds="http://schemas.openxmlformats.org/officeDocument/2006/customXml" ds:itemID="{61C76DB2-70F4-4E1C-A524-C59C4D5328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3315</TotalTime>
  <Words>2815</Words>
  <Application>Microsoft Office PowerPoint</Application>
  <PresentationFormat>Widescreen</PresentationFormat>
  <Paragraphs>365</Paragraphs>
  <Slides>47</Slides>
  <Notes>47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Cavolini</vt:lpstr>
      <vt:lpstr>-webkit-standard</vt:lpstr>
      <vt:lpstr>1_Office Theme</vt:lpstr>
      <vt:lpstr>An Overview of Occupational Hazards Found in Offices and the Impact of COVID-19</vt:lpstr>
      <vt:lpstr>About Us</vt:lpstr>
      <vt:lpstr>Interactive Exercises</vt:lpstr>
      <vt:lpstr>PowerPoint Presentation</vt:lpstr>
      <vt:lpstr>Objectives</vt:lpstr>
      <vt:lpstr>Definition of a Hazard</vt:lpstr>
      <vt:lpstr>Categories of Hazards</vt:lpstr>
      <vt:lpstr>Physical Hazards in the Office</vt:lpstr>
      <vt:lpstr>Psychosocial Hazards in the Office</vt:lpstr>
      <vt:lpstr>Chemical Hazards in the Office</vt:lpstr>
      <vt:lpstr>Biological Hazards in the Office</vt:lpstr>
      <vt:lpstr>Indoor Air Pollutants </vt:lpstr>
      <vt:lpstr>Methods for Identifying Hazards</vt:lpstr>
      <vt:lpstr>PowerPoint Presentation</vt:lpstr>
      <vt:lpstr>PowerPoint Presentation</vt:lpstr>
      <vt:lpstr>Hierarchy of Controls</vt:lpstr>
      <vt:lpstr>The ‘Office’ Now?</vt:lpstr>
      <vt:lpstr>Ergonomics</vt:lpstr>
      <vt:lpstr>Musculoskeletal Disorders (MSDs)</vt:lpstr>
      <vt:lpstr>Risk Factors for Developing MSDs</vt:lpstr>
      <vt:lpstr>Signs that your workstation may not be working for you…</vt:lpstr>
      <vt:lpstr>Controlling Ergonomic Hazards</vt:lpstr>
      <vt:lpstr>Source:  NIH. Computer Workstation Ergonomics Self Assessment  Checklist </vt:lpstr>
      <vt:lpstr>Creating a Workstation at Home</vt:lpstr>
      <vt:lpstr>Creating a Workstation at Home – Selecting a Chair</vt:lpstr>
      <vt:lpstr>Maintaining Neutral Wrist Position at Home</vt:lpstr>
      <vt:lpstr>Maintaining a level head</vt:lpstr>
      <vt:lpstr>Resource-1</vt:lpstr>
      <vt:lpstr>PowerPoint Presentation</vt:lpstr>
      <vt:lpstr>Resource -3</vt:lpstr>
      <vt:lpstr>PowerPoint Presentation</vt:lpstr>
      <vt:lpstr>Creating a healthy workplace in the time of COVID-19</vt:lpstr>
      <vt:lpstr>Establishing a Healthy Workplace</vt:lpstr>
      <vt:lpstr>Principles</vt:lpstr>
      <vt:lpstr>Workplace health climate</vt:lpstr>
      <vt:lpstr>PowerPoint Presentation</vt:lpstr>
      <vt:lpstr>Stress, fear and anxiety</vt:lpstr>
      <vt:lpstr> Expert Advice for Telework</vt:lpstr>
      <vt:lpstr>Revitalize Resilience to Create a Healthy Workplace</vt:lpstr>
      <vt:lpstr>Practice with Case Studies</vt:lpstr>
      <vt:lpstr>Activities for breakout sessions</vt:lpstr>
      <vt:lpstr>Breakout Session Logistics</vt:lpstr>
      <vt:lpstr>Breakout Session 1-Mid-level manager in an International Organization</vt:lpstr>
      <vt:lpstr>Breakout Session 2 – Unit Worker in an International Organization</vt:lpstr>
      <vt:lpstr>Conclusion</vt:lpstr>
      <vt:lpstr>References</vt:lpstr>
      <vt:lpstr>Psychosocial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Gaitens, Joanna</dc:creator>
  <cp:lastModifiedBy>Oliver, Marc</cp:lastModifiedBy>
  <cp:revision>132</cp:revision>
  <dcterms:created xsi:type="dcterms:W3CDTF">2020-08-12T18:13:34Z</dcterms:created>
  <dcterms:modified xsi:type="dcterms:W3CDTF">2021-11-04T18:27:54Z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0x010100FB1B070157F9E64BB01DAD24FA4D8286</vt:lpwstr>
  </property>
</Properties>
</file>