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9" r:id="rId5"/>
    <p:sldId id="261" r:id="rId6"/>
    <p:sldId id="259" r:id="rId7"/>
    <p:sldId id="264" r:id="rId8"/>
    <p:sldId id="258" r:id="rId9"/>
    <p:sldId id="260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6B9A1E-E1C5-4482-A946-CB68AB292648}" v="8" dt="2020-04-28T21:04:02.0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88428" autoAdjust="0"/>
  </p:normalViewPr>
  <p:slideViewPr>
    <p:cSldViewPr snapToGrid="0">
      <p:cViewPr varScale="1">
        <p:scale>
          <a:sx n="59" d="100"/>
          <a:sy n="59" d="100"/>
        </p:scale>
        <p:origin x="65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071D3-7352-4738-8243-D43AE8062717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C5822-B547-491B-9153-7840F1612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1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6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65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5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33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5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97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27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C5822-B547-491B-9153-7840F16124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3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563C-AD84-442C-B2DC-5118AA93DA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3BC576-4186-4C02-BD4E-6EA7577296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4A86-883A-4B5A-80BE-1989D85B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C0269-9BF2-4F60-AFBB-84E88D15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F5D21-1F87-4B9A-B7EF-E43020DD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2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77698-ECA2-4FF3-A0EA-011D61C82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F4273-0E34-4A8F-853B-1B381289B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7162F-DF26-4FC8-A53E-49136CA8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0D417-E8C7-49FF-A853-5627BDBC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13365-AB6A-4301-890F-AE1BBB15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5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B9B23-DF99-4043-922F-95396C749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ACA2D-8E9C-419D-B249-7A8D5D3993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73970-F358-4234-97D1-CAB2C31AB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CFB03-9DD6-43C7-930A-3DF01CE19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7AAE00-22A7-40FB-B231-89588F085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F13BE-9E53-476F-9CA0-AC2EA41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D9A68-D71C-4B66-9A29-5B4DE34AE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6679B-18BF-454E-86EF-74DA8CF28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5B74B-AB95-49C3-85A3-CCE9F7595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680D-4A2E-4774-B6FA-9DDFECF9B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C110-A126-4832-812B-214233DD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20500-A8C8-43D8-8EB0-1ED46C51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86B07-8009-4BC0-9417-4C5821BD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B6B66-FF7D-4F57-9F0B-0C564841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DBF46-7B85-498B-AAB1-1072DA2F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EEACA-D0F1-41A4-806B-50044FFB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6BAB4-9EEC-4B41-8AA8-073F712705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32BE1-2FD9-4DFA-832F-B03D7E5C9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9DD36-BBF4-47D3-BBDC-E59857D5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A1F1C-1578-464B-9F0B-9608DAED2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4DF1A-CDB7-4E3E-A85F-6CB4C232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A928F-60FB-4517-9D8F-9D1A2DFCA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A5A18-C434-448C-A190-458E3748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8AE70-85C0-4F7E-880A-B1017E096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6B194C-6B64-4222-BF40-5C7697C16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AD687-7B5A-4040-BEF3-A85649948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A0812E-990E-4CC2-9BF7-90035A7E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8148AC-A660-4E98-B771-509184B2A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DD878-A905-41FD-8FE8-E59C9C82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6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69C2-F3FA-4BE6-94BB-E4DBEC6D3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1A06-18C2-4C40-AA34-7651BA0FD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81BA05-013D-49B3-9DC0-A91BF4DB8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0D18C-C0A7-402D-9AEB-45A196276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2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5648B-02BD-4D64-995B-CF4444A5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240FE-F04E-411A-B5EA-11972298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A7ECF-B457-413B-A15E-615FA3F4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53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AFCE-23FD-442E-9DDC-4C911696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57CAA-2E50-414D-A2B2-A01489F04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488231-7658-4365-8E7C-5EDB0E93A6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42BCD-4F26-464A-8687-90E3D910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664BED-CCDE-4BDD-9A23-47C56169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CFFBF-95B8-4EA1-8C35-B0007E6A3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66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8B951-86D4-4255-BF8A-EDB28B4F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5B778-2A43-433F-A932-C9B84A386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2F3D7-4129-4D1A-A96A-06A3E7E3D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FE6F0-0FF0-4632-B243-0C0758E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D846B-0937-4976-8B6B-F7208DA74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DA4F5-BC0B-412F-8A44-C8BAF8D7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FE19-01E2-4628-8EAA-2AEEF44AD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78CE7-0BDC-43CA-BAAC-4A757DC1F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5B0BA-201B-4C22-BE1A-1E700EA81A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243C3-89ED-45F2-8F4B-D840670313E3}" type="datetimeFigureOut">
              <a:rPr lang="en-US" smtClean="0"/>
              <a:t>11/4/2021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122A4-E012-4EF0-A7BC-27CF13618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DA18-16B7-46C0-8C60-FB8E45F24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BABD-D093-444B-BA8C-3E63C669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8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s://umms-eap.org/" TargetMode="External"/><Relationship Id="rId10" Type="http://schemas.openxmlformats.org/officeDocument/2006/relationships/hyperlink" Target="https://www.7cups.com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dcoalition.org/blog/resources-for-recovery-supports" TargetMode="External"/><Relationship Id="rId3" Type="http://schemas.openxmlformats.org/officeDocument/2006/relationships/hyperlink" Target="http://www.sprc.org/news/resources-support-mental-health-coping-coronavirus-covid-19" TargetMode="External"/><Relationship Id="rId7" Type="http://schemas.openxmlformats.org/officeDocument/2006/relationships/hyperlink" Target="https://baltimoreaa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ailchi.mp/eaaefa9190f1/covid19announcement3162020-2591525" TargetMode="External"/><Relationship Id="rId5" Type="http://schemas.openxmlformats.org/officeDocument/2006/relationships/hyperlink" Target="https://www.nami.org/Blogs/NAMI-Blog/March-2020/Coronavirus-Mental-Health-Coping-Strategies" TargetMode="External"/><Relationship Id="rId4" Type="http://schemas.openxmlformats.org/officeDocument/2006/relationships/hyperlink" Target="https://adaa.org/finding-help/coronavirus-anxiety-helpful-resources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etopera.org/user-information/nightly-met-opera-streams/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hyperlink" Target="https://www.npr.org/series/tiny-desk-concerts/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orbes.com/sites/forbestravelguide/2020/03/24/20-virtual-travel-experiences-to-try/#69297e7c6b82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3.png"/><Relationship Id="rId4" Type="http://schemas.openxmlformats.org/officeDocument/2006/relationships/hyperlink" Target="https://www.travelandleisure.com/attractions/museums-galleries/museums-with-virtual-tours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atch.lesmillsondemand.com/at-home-workouts" TargetMode="External"/><Relationship Id="rId18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17" Type="http://schemas.openxmlformats.org/officeDocument/2006/relationships/hyperlink" Target="https://www.umaryland.edu/urecfit/fitness/online-fitness-and-wellness-resources/online-fitness-classes/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obefitness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www.insidehook.com/article/health-and-fitness/fitness-apps-free-coronavirus" TargetMode="External"/><Relationship Id="rId5" Type="http://schemas.openxmlformats.org/officeDocument/2006/relationships/hyperlink" Target="https://www.fitnessblender.com/videos" TargetMode="External"/><Relationship Id="rId15" Type="http://schemas.openxmlformats.org/officeDocument/2006/relationships/image" Target="../media/image5.png"/><Relationship Id="rId10" Type="http://schemas.openxmlformats.org/officeDocument/2006/relationships/image" Target="../media/image26.png"/><Relationship Id="rId19" Type="http://schemas.openxmlformats.org/officeDocument/2006/relationships/image" Target="../media/image30.png"/><Relationship Id="rId4" Type="http://schemas.openxmlformats.org/officeDocument/2006/relationships/hyperlink" Target="https://www.onepeloton.com/app" TargetMode="External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minnovations.org/hmi/blog/our-response-to-covid-19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npercent.com/coronavirussanityguide" TargetMode="External"/><Relationship Id="rId11" Type="http://schemas.openxmlformats.org/officeDocument/2006/relationships/hyperlink" Target="https://www.youtube.com/watch?v=Dx2f0uT_Z20&amp;feature=youtu.be&amp;fbclid=IwAR0aKFgUKbYzEvy6lJcXEe6o5HRAaecKvtfaglyBJR2MzybhGAQ5JDMZLsc" TargetMode="External"/><Relationship Id="rId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hyperlink" Target="https://www.headspace.com/health-covid-19" TargetMode="External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happinesslab.fm/" TargetMode="External"/><Relationship Id="rId7" Type="http://schemas.openxmlformats.org/officeDocument/2006/relationships/hyperlink" Target="https://katrinaubellmd.com/podcas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ursera.org/learn/the-science-of-well-bein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5.png"/><Relationship Id="rId10" Type="http://schemas.openxmlformats.org/officeDocument/2006/relationships/hyperlink" Target="https://www.youtube.com/watch?v=RcGyVTAoXEU&amp;feature=youtu.be" TargetMode="External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2020/03/that-discomfort-youre-feeling-is-grief?utm_medium=email&amp;utm_source=newsletter_daily&amp;utm_campaign=dailyalert_not_activesubs&amp;referral=00563&amp;deliveryName=DM73690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washingtonpost.com/outlook/2020/03/18/doctors-nurses-are-already-feeling-psychic-shock-treating-coronavirus/" TargetMode="External"/><Relationship Id="rId5" Type="http://schemas.openxmlformats.org/officeDocument/2006/relationships/hyperlink" Target="https://www.acpjournals.org/doi/10.7326/M20-1033" TargetMode="External"/><Relationship Id="rId4" Type="http://schemas.openxmlformats.org/officeDocument/2006/relationships/hyperlink" Target="https://annals.org/aim/fullarticle/2763592/supporting-clinicians-during-covid-19-pandem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face&#10;&#10;Description automatically generated">
            <a:extLst>
              <a:ext uri="{FF2B5EF4-FFF2-40B4-BE49-F238E27FC236}">
                <a16:creationId xmlns:a16="http://schemas.microsoft.com/office/drawing/2014/main" id="{4F213ED8-3DBE-4167-80BA-3F0EB1313D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40" y="1123527"/>
            <a:ext cx="5704834" cy="4604800"/>
          </a:xfrm>
          <a:prstGeom prst="rect">
            <a:avLst/>
          </a:prstGeom>
        </p:spPr>
      </p:pic>
      <p:cxnSp>
        <p:nvCxnSpPr>
          <p:cNvPr id="15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BF3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A425DA6-09C2-476C-AD6E-301C4D695512}"/>
              </a:ext>
            </a:extLst>
          </p:cNvPr>
          <p:cNvSpPr/>
          <p:nvPr/>
        </p:nvSpPr>
        <p:spPr>
          <a:xfrm>
            <a:off x="8387603" y="2071710"/>
            <a:ext cx="364348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Resources for Employees Coping with COVID-19</a:t>
            </a: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product of the UMMC Employee Wellness Committee and the UMSOM Division of Occupational and Environmental Medicine</a:t>
            </a:r>
          </a:p>
          <a:p>
            <a:pPr algn="ctr"/>
            <a:r>
              <a:rPr lang="en-US"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</a:t>
            </a:r>
            <a:r>
              <a:rPr lang="en-US" sz="1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/04/</a:t>
            </a:r>
            <a:r>
              <a:rPr lang="en-US" sz="1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2021</a:t>
            </a:r>
            <a:endParaRPr lang="en-US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1061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737997D-2D71-49B9-BA2B-CF17143E1FD1}"/>
              </a:ext>
            </a:extLst>
          </p:cNvPr>
          <p:cNvGrpSpPr/>
          <p:nvPr/>
        </p:nvGrpSpPr>
        <p:grpSpPr>
          <a:xfrm>
            <a:off x="560627" y="2636507"/>
            <a:ext cx="2571751" cy="1427215"/>
            <a:chOff x="769758" y="976622"/>
            <a:chExt cx="2571751" cy="1427215"/>
          </a:xfrm>
        </p:grpSpPr>
        <p:pic>
          <p:nvPicPr>
            <p:cNvPr id="3" name="Picture 2" descr="A picture containing baseball, player, bat, ball&#10;&#10;Description automatically generated">
              <a:extLst>
                <a:ext uri="{FF2B5EF4-FFF2-40B4-BE49-F238E27FC236}">
                  <a16:creationId xmlns:a16="http://schemas.microsoft.com/office/drawing/2014/main" id="{10AFF43F-2006-4172-8A58-A7AE3994C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662517" y="1320103"/>
              <a:ext cx="604758" cy="1083734"/>
            </a:xfrm>
            <a:prstGeom prst="rect">
              <a:avLst/>
            </a:prstGeom>
          </p:spPr>
        </p:pic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DF6A03A3-7AAC-43DF-908A-EE86AE043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166" y="1218023"/>
              <a:ext cx="359670" cy="987295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CED0909-E2DE-43CB-BFB8-207E6C269957}"/>
                </a:ext>
              </a:extLst>
            </p:cNvPr>
            <p:cNvSpPr/>
            <p:nvPr/>
          </p:nvSpPr>
          <p:spPr>
            <a:xfrm>
              <a:off x="769758" y="976622"/>
              <a:ext cx="2571751" cy="1427215"/>
            </a:xfrm>
            <a:prstGeom prst="roundRect">
              <a:avLst/>
            </a:prstGeom>
            <a:noFill/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hlinkClick r:id="rId5" action="ppaction://hlinksldjump"/>
              <a:extLst>
                <a:ext uri="{FF2B5EF4-FFF2-40B4-BE49-F238E27FC236}">
                  <a16:creationId xmlns:a16="http://schemas.microsoft.com/office/drawing/2014/main" id="{301F5F3F-71A0-4E16-B812-428C6907A0DC}"/>
                </a:ext>
              </a:extLst>
            </p:cNvPr>
            <p:cNvSpPr/>
            <p:nvPr/>
          </p:nvSpPr>
          <p:spPr>
            <a:xfrm>
              <a:off x="1060085" y="1367063"/>
              <a:ext cx="199109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5" action="ppaction://hlinksldjump"/>
                </a:rPr>
                <a:t>Virtual Arts Experiences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1FB1C9C-131A-45C4-AE2F-C712C9C07B97}"/>
              </a:ext>
            </a:extLst>
          </p:cNvPr>
          <p:cNvGrpSpPr/>
          <p:nvPr/>
        </p:nvGrpSpPr>
        <p:grpSpPr>
          <a:xfrm>
            <a:off x="560627" y="721662"/>
            <a:ext cx="2990011" cy="1427215"/>
            <a:chOff x="739186" y="2794278"/>
            <a:chExt cx="2990011" cy="14272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117FA8-6739-42E1-8E4C-8072F89BED3B}"/>
                </a:ext>
              </a:extLst>
            </p:cNvPr>
            <p:cNvGrpSpPr/>
            <p:nvPr/>
          </p:nvGrpSpPr>
          <p:grpSpPr>
            <a:xfrm>
              <a:off x="739186" y="2794278"/>
              <a:ext cx="2990011" cy="1427215"/>
              <a:chOff x="769758" y="976622"/>
              <a:chExt cx="2990011" cy="1427215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FDDBFE6E-6AF2-4B1E-ACE7-67E8A9387AAA}"/>
                  </a:ext>
                </a:extLst>
              </p:cNvPr>
              <p:cNvSpPr/>
              <p:nvPr/>
            </p:nvSpPr>
            <p:spPr>
              <a:xfrm>
                <a:off x="769758" y="976622"/>
                <a:ext cx="2571751" cy="1427215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402B575A-400C-4FE0-972C-364DDC0620C6}"/>
                  </a:ext>
                </a:extLst>
              </p:cNvPr>
              <p:cNvSpPr/>
              <p:nvPr/>
            </p:nvSpPr>
            <p:spPr>
              <a:xfrm>
                <a:off x="1768673" y="1505563"/>
                <a:ext cx="1991096" cy="36933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hlinkClick r:id="rId6" action="ppaction://hlinksldjump"/>
                  </a:rPr>
                  <a:t>Support</a:t>
                </a:r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17" name="Picture 16" descr="A picture containing room, plate&#10;&#10;Description automatically generated">
              <a:extLst>
                <a:ext uri="{FF2B5EF4-FFF2-40B4-BE49-F238E27FC236}">
                  <a16:creationId xmlns:a16="http://schemas.microsoft.com/office/drawing/2014/main" id="{0612A159-6FDC-4C5D-9E0C-D5A029212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018" y="2943054"/>
              <a:ext cx="1417174" cy="118334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7184C2-0FF8-4F75-ADD5-6CE0826D6165}"/>
              </a:ext>
            </a:extLst>
          </p:cNvPr>
          <p:cNvGrpSpPr/>
          <p:nvPr/>
        </p:nvGrpSpPr>
        <p:grpSpPr>
          <a:xfrm>
            <a:off x="560627" y="4533453"/>
            <a:ext cx="2571751" cy="1427215"/>
            <a:chOff x="638459" y="4533453"/>
            <a:chExt cx="2571751" cy="142721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6774733-1B5D-4D89-BFB7-98C98E8876A6}"/>
                </a:ext>
              </a:extLst>
            </p:cNvPr>
            <p:cNvGrpSpPr/>
            <p:nvPr/>
          </p:nvGrpSpPr>
          <p:grpSpPr>
            <a:xfrm>
              <a:off x="638459" y="4533453"/>
              <a:ext cx="2571751" cy="1427215"/>
              <a:chOff x="769758" y="976622"/>
              <a:chExt cx="2571751" cy="1427215"/>
            </a:xfrm>
          </p:grpSpPr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827F34FE-1D1D-46C5-880F-CCC0D04F4CA1}"/>
                  </a:ext>
                </a:extLst>
              </p:cNvPr>
              <p:cNvSpPr/>
              <p:nvPr/>
            </p:nvSpPr>
            <p:spPr>
              <a:xfrm>
                <a:off x="769758" y="976622"/>
                <a:ext cx="2571751" cy="1427215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08FE947-0658-44A5-B555-1A44AA74B06D}"/>
                  </a:ext>
                </a:extLst>
              </p:cNvPr>
              <p:cNvSpPr/>
              <p:nvPr/>
            </p:nvSpPr>
            <p:spPr>
              <a:xfrm>
                <a:off x="806270" y="1410465"/>
                <a:ext cx="1307532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hlinkClick r:id="rId8" action="ppaction://hlinksldjump"/>
                  </a:rPr>
                  <a:t>Exercise at Home</a:t>
                </a:r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25" name="Picture 24" descr="A close up of a logo&#10;&#10;Description automatically generated">
              <a:extLst>
                <a:ext uri="{FF2B5EF4-FFF2-40B4-BE49-F238E27FC236}">
                  <a16:creationId xmlns:a16="http://schemas.microsoft.com/office/drawing/2014/main" id="{F3C6FF3E-8C66-46B8-AF49-F966E7F745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2503" y="4934172"/>
              <a:ext cx="1075641" cy="7284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B2DCF2EB-3D54-43DD-92C1-25AABA2D15E4}"/>
              </a:ext>
            </a:extLst>
          </p:cNvPr>
          <p:cNvGrpSpPr/>
          <p:nvPr/>
        </p:nvGrpSpPr>
        <p:grpSpPr>
          <a:xfrm>
            <a:off x="9087595" y="721661"/>
            <a:ext cx="2780881" cy="1427215"/>
            <a:chOff x="7642447" y="600821"/>
            <a:chExt cx="2780881" cy="142721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BC62AA6-A147-4595-BD64-B3A1C078A87F}"/>
                </a:ext>
              </a:extLst>
            </p:cNvPr>
            <p:cNvGrpSpPr/>
            <p:nvPr/>
          </p:nvGrpSpPr>
          <p:grpSpPr>
            <a:xfrm>
              <a:off x="7642447" y="600821"/>
              <a:ext cx="2780881" cy="1427215"/>
              <a:chOff x="769758" y="976622"/>
              <a:chExt cx="2780881" cy="142721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6023A926-467F-42A3-9EEF-73BF630C467F}"/>
                  </a:ext>
                </a:extLst>
              </p:cNvPr>
              <p:cNvSpPr/>
              <p:nvPr/>
            </p:nvSpPr>
            <p:spPr>
              <a:xfrm>
                <a:off x="769758" y="976622"/>
                <a:ext cx="2571751" cy="1427215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1D3A0C3-5011-4E8F-868C-0D9C56771A73}"/>
                  </a:ext>
                </a:extLst>
              </p:cNvPr>
              <p:cNvSpPr/>
              <p:nvPr/>
            </p:nvSpPr>
            <p:spPr>
              <a:xfrm>
                <a:off x="1559543" y="1480162"/>
                <a:ext cx="199109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hlinkClick r:id="rId10" action="ppaction://hlinksldjump"/>
                  </a:rPr>
                  <a:t>Mindfulness &amp; Meditation</a:t>
                </a:r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33" name="Picture 32" descr="A picture containing mirror&#10;&#10;Description automatically generated">
              <a:extLst>
                <a:ext uri="{FF2B5EF4-FFF2-40B4-BE49-F238E27FC236}">
                  <a16:creationId xmlns:a16="http://schemas.microsoft.com/office/drawing/2014/main" id="{24EA992E-EA44-420E-8499-B55B1DB1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7082" y="692463"/>
              <a:ext cx="864280" cy="1243930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69EAFF2-5F31-473D-8034-9ECCF5050D64}"/>
              </a:ext>
            </a:extLst>
          </p:cNvPr>
          <p:cNvGrpSpPr/>
          <p:nvPr/>
        </p:nvGrpSpPr>
        <p:grpSpPr>
          <a:xfrm>
            <a:off x="8999115" y="2636505"/>
            <a:ext cx="2692767" cy="1427215"/>
            <a:chOff x="9022506" y="2612960"/>
            <a:chExt cx="2692767" cy="142721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27AA1DA-551A-4360-9224-07E540014041}"/>
                </a:ext>
              </a:extLst>
            </p:cNvPr>
            <p:cNvGrpSpPr/>
            <p:nvPr/>
          </p:nvGrpSpPr>
          <p:grpSpPr>
            <a:xfrm>
              <a:off x="9022506" y="2612960"/>
              <a:ext cx="2645985" cy="1427215"/>
              <a:chOff x="695524" y="976622"/>
              <a:chExt cx="2645985" cy="1427215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43919DD7-8808-490C-A119-8C8861D665EA}"/>
                  </a:ext>
                </a:extLst>
              </p:cNvPr>
              <p:cNvSpPr/>
              <p:nvPr/>
            </p:nvSpPr>
            <p:spPr>
              <a:xfrm>
                <a:off x="769758" y="976622"/>
                <a:ext cx="2571751" cy="1427215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D226230-8DAF-4BE9-B242-FCFC37657584}"/>
                  </a:ext>
                </a:extLst>
              </p:cNvPr>
              <p:cNvSpPr/>
              <p:nvPr/>
            </p:nvSpPr>
            <p:spPr>
              <a:xfrm>
                <a:off x="695524" y="1367063"/>
                <a:ext cx="1478921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hlinkClick r:id="rId12" action="ppaction://hlinksldjump"/>
                  </a:rPr>
                  <a:t>Podcasts &amp; Courses</a:t>
                </a:r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7FDE9E83-70A4-4045-B16A-3FEA87429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3180" y="2868143"/>
              <a:ext cx="1042093" cy="963936"/>
            </a:xfrm>
            <a:prstGeom prst="rect">
              <a:avLst/>
            </a:prstGeom>
          </p:spPr>
        </p:pic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8DB83ADA-00B1-4785-B7DA-B65E1F9B49E1}"/>
              </a:ext>
            </a:extLst>
          </p:cNvPr>
          <p:cNvSpPr/>
          <p:nvPr/>
        </p:nvSpPr>
        <p:spPr>
          <a:xfrm>
            <a:off x="3964150" y="2494392"/>
            <a:ext cx="4320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Wellness Resources for Employees Coping with COVID-19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42DCBE5-07B8-43BB-8668-52543182C3D1}"/>
              </a:ext>
            </a:extLst>
          </p:cNvPr>
          <p:cNvGrpSpPr/>
          <p:nvPr/>
        </p:nvGrpSpPr>
        <p:grpSpPr>
          <a:xfrm>
            <a:off x="9027088" y="4576853"/>
            <a:ext cx="2632258" cy="1427215"/>
            <a:chOff x="8999116" y="4615960"/>
            <a:chExt cx="2632258" cy="1427215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7C8F4E7-8328-4507-9199-E55FA93C1194}"/>
                </a:ext>
              </a:extLst>
            </p:cNvPr>
            <p:cNvGrpSpPr/>
            <p:nvPr/>
          </p:nvGrpSpPr>
          <p:grpSpPr>
            <a:xfrm>
              <a:off x="8999116" y="4615960"/>
              <a:ext cx="2632258" cy="1427215"/>
              <a:chOff x="9023082" y="4615504"/>
              <a:chExt cx="2678369" cy="1427215"/>
            </a:xfrm>
          </p:grpSpPr>
          <p:pic>
            <p:nvPicPr>
              <p:cNvPr id="51" name="Picture 50" descr="A picture containing mirror&#10;&#10;Description automatically generated">
                <a:extLst>
                  <a:ext uri="{FF2B5EF4-FFF2-40B4-BE49-F238E27FC236}">
                    <a16:creationId xmlns:a16="http://schemas.microsoft.com/office/drawing/2014/main" id="{A3D55D22-39D6-4B74-82CF-07D010B0B4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78036" y="4813610"/>
                <a:ext cx="976509" cy="1061882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D50605D1-8944-4920-AB12-1FED32431D43}"/>
                  </a:ext>
                </a:extLst>
              </p:cNvPr>
              <p:cNvGrpSpPr/>
              <p:nvPr/>
            </p:nvGrpSpPr>
            <p:grpSpPr>
              <a:xfrm>
                <a:off x="9023082" y="4615504"/>
                <a:ext cx="2678369" cy="1427215"/>
                <a:chOff x="695524" y="961183"/>
                <a:chExt cx="2678369" cy="1427215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1937DAA4-622E-4C8D-A4DC-0B91C4E04388}"/>
                    </a:ext>
                  </a:extLst>
                </p:cNvPr>
                <p:cNvSpPr/>
                <p:nvPr/>
              </p:nvSpPr>
              <p:spPr>
                <a:xfrm>
                  <a:off x="802142" y="961183"/>
                  <a:ext cx="2571751" cy="1427215"/>
                </a:xfrm>
                <a:prstGeom prst="roundRect">
                  <a:avLst/>
                </a:prstGeom>
                <a:noFill/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hlinkClick r:id="rId15" action="ppaction://hlinksldjump"/>
                  <a:extLst>
                    <a:ext uri="{FF2B5EF4-FFF2-40B4-BE49-F238E27FC236}">
                      <a16:creationId xmlns:a16="http://schemas.microsoft.com/office/drawing/2014/main" id="{C2C8F990-18CF-42C8-A283-C3C698987A52}"/>
                    </a:ext>
                  </a:extLst>
                </p:cNvPr>
                <p:cNvSpPr/>
                <p:nvPr/>
              </p:nvSpPr>
              <p:spPr>
                <a:xfrm>
                  <a:off x="695524" y="1367063"/>
                  <a:ext cx="1478921" cy="36933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hlinkClick r:id="rId15" action="ppaction://hlinksldjump"/>
                    </a:rPr>
                    <a:t>Readings</a:t>
                  </a:r>
                  <a:endPara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6246C4E-3FB8-4CC3-B207-D26FAC67BB59}"/>
                </a:ext>
              </a:extLst>
            </p:cNvPr>
            <p:cNvSpPr txBox="1"/>
            <p:nvPr/>
          </p:nvSpPr>
          <p:spPr>
            <a:xfrm>
              <a:off x="10311559" y="4883342"/>
              <a:ext cx="119461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Eras Medium ITC" panose="020B0602030504020804" pitchFamily="34" charset="0"/>
                </a:rPr>
                <a:t>Articles on Coping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050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CB508CC-1760-4516-8F24-B59A918CF1C6}"/>
              </a:ext>
            </a:extLst>
          </p:cNvPr>
          <p:cNvGrpSpPr/>
          <p:nvPr/>
        </p:nvGrpSpPr>
        <p:grpSpPr>
          <a:xfrm>
            <a:off x="605323" y="307551"/>
            <a:ext cx="3478453" cy="3600199"/>
            <a:chOff x="605323" y="307551"/>
            <a:chExt cx="3478453" cy="3600199"/>
          </a:xfrm>
        </p:grpSpPr>
        <p:pic>
          <p:nvPicPr>
            <p:cNvPr id="19" name="Picture 18" descr="A picture containing building, window, drawing&#10;&#10;Description automatically generated">
              <a:extLst>
                <a:ext uri="{FF2B5EF4-FFF2-40B4-BE49-F238E27FC236}">
                  <a16:creationId xmlns:a16="http://schemas.microsoft.com/office/drawing/2014/main" id="{05A9256B-6A12-422F-A2EE-A25628BEE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23" y="307551"/>
              <a:ext cx="3478453" cy="360019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9619462-96D3-4EC6-AC65-6B574B4DC3BD}"/>
                </a:ext>
              </a:extLst>
            </p:cNvPr>
            <p:cNvSpPr/>
            <p:nvPr/>
          </p:nvSpPr>
          <p:spPr>
            <a:xfrm>
              <a:off x="934506" y="1516586"/>
              <a:ext cx="28200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Support Services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FF197F-5112-4FB5-B8AD-72CEF2BC2FE4}"/>
              </a:ext>
            </a:extLst>
          </p:cNvPr>
          <p:cNvGrpSpPr/>
          <p:nvPr/>
        </p:nvGrpSpPr>
        <p:grpSpPr>
          <a:xfrm>
            <a:off x="7568168" y="4027763"/>
            <a:ext cx="3624751" cy="1988211"/>
            <a:chOff x="6571689" y="4450975"/>
            <a:chExt cx="3755652" cy="1606385"/>
          </a:xfrm>
        </p:grpSpPr>
        <p:pic>
          <p:nvPicPr>
            <p:cNvPr id="8" name="Picture 7" descr="A picture containing room, plate&#10;&#10;Description automatically generated">
              <a:extLst>
                <a:ext uri="{FF2B5EF4-FFF2-40B4-BE49-F238E27FC236}">
                  <a16:creationId xmlns:a16="http://schemas.microsoft.com/office/drawing/2014/main" id="{2D03FA48-59DB-4731-9E4E-D2D09DE90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7294" y="4662498"/>
              <a:ext cx="1417174" cy="118334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8136BC-37D5-496D-9A08-69B1EA98A7C0}"/>
                </a:ext>
              </a:extLst>
            </p:cNvPr>
            <p:cNvSpPr/>
            <p:nvPr/>
          </p:nvSpPr>
          <p:spPr>
            <a:xfrm>
              <a:off x="6571689" y="4450975"/>
              <a:ext cx="3755652" cy="1606385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         </a:t>
              </a:r>
            </a:p>
          </p:txBody>
        </p:sp>
        <p:sp>
          <p:nvSpPr>
            <p:cNvPr id="10" name="TextBox 9">
              <a:hlinkClick r:id="rId5"/>
              <a:extLst>
                <a:ext uri="{FF2B5EF4-FFF2-40B4-BE49-F238E27FC236}">
                  <a16:creationId xmlns:a16="http://schemas.microsoft.com/office/drawing/2014/main" id="{00557DC7-2F30-4584-82B1-7BEC61132E7A}"/>
                </a:ext>
              </a:extLst>
            </p:cNvPr>
            <p:cNvSpPr txBox="1"/>
            <p:nvPr/>
          </p:nvSpPr>
          <p:spPr>
            <a:xfrm flipH="1">
              <a:off x="8114468" y="4746335"/>
              <a:ext cx="2087266" cy="1069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Employee Assistance Program (EAP)</a:t>
              </a:r>
            </a:p>
            <a:p>
              <a:pPr algn="ctr"/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667-214-1555</a:t>
              </a:r>
              <a:endParaRPr lang="en-US" sz="20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BE62C2-16F8-4F50-A019-8EF4BA19B3E4}"/>
              </a:ext>
            </a:extLst>
          </p:cNvPr>
          <p:cNvGrpSpPr/>
          <p:nvPr/>
        </p:nvGrpSpPr>
        <p:grpSpPr>
          <a:xfrm>
            <a:off x="5791002" y="678456"/>
            <a:ext cx="2667248" cy="2582146"/>
            <a:chOff x="4267199" y="4280184"/>
            <a:chExt cx="2667248" cy="258214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738BA80-44E3-4D2B-A408-6D6924CCAE24}"/>
                </a:ext>
              </a:extLst>
            </p:cNvPr>
            <p:cNvSpPr/>
            <p:nvPr/>
          </p:nvSpPr>
          <p:spPr>
            <a:xfrm>
              <a:off x="4267199" y="4280184"/>
              <a:ext cx="2590520" cy="2582146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807D58BC-2932-4010-A9CE-D17C85AC6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990" y="5678350"/>
              <a:ext cx="926925" cy="1076778"/>
            </a:xfrm>
            <a:prstGeom prst="rect">
              <a:avLst/>
            </a:prstGeom>
          </p:spPr>
        </p:pic>
        <p:pic>
          <p:nvPicPr>
            <p:cNvPr id="15" name="Picture 14" descr="A picture containing underwear&#10;&#10;Description automatically generated">
              <a:extLst>
                <a:ext uri="{FF2B5EF4-FFF2-40B4-BE49-F238E27FC236}">
                  <a16:creationId xmlns:a16="http://schemas.microsoft.com/office/drawing/2014/main" id="{AE39945C-3719-4C30-8D93-1D9544234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39" y="4651338"/>
              <a:ext cx="1200692" cy="1985490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7A6D69-4AD6-4B13-9C02-5F4B8159B25B}"/>
                </a:ext>
              </a:extLst>
            </p:cNvPr>
            <p:cNvCxnSpPr>
              <a:cxnSpLocks/>
            </p:cNvCxnSpPr>
            <p:nvPr/>
          </p:nvCxnSpPr>
          <p:spPr>
            <a:xfrm>
              <a:off x="5602003" y="4298383"/>
              <a:ext cx="55024" cy="2563946"/>
            </a:xfrm>
            <a:prstGeom prst="line">
              <a:avLst/>
            </a:prstGeom>
            <a:ln w="57150"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68CF5E07-8A9C-4305-A6B4-1952B7846A43}"/>
                </a:ext>
              </a:extLst>
            </p:cNvPr>
            <p:cNvSpPr/>
            <p:nvPr/>
          </p:nvSpPr>
          <p:spPr>
            <a:xfrm>
              <a:off x="5562459" y="4443754"/>
              <a:ext cx="13719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Other Mental Health Resources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956529D-DC74-4BFE-BA13-C959C4F2B329}"/>
              </a:ext>
            </a:extLst>
          </p:cNvPr>
          <p:cNvGrpSpPr/>
          <p:nvPr/>
        </p:nvGrpSpPr>
        <p:grpSpPr>
          <a:xfrm>
            <a:off x="3373709" y="4027763"/>
            <a:ext cx="3624751" cy="1930967"/>
            <a:chOff x="1512025" y="4611297"/>
            <a:chExt cx="3624751" cy="1930967"/>
          </a:xfrm>
        </p:grpSpPr>
        <p:pic>
          <p:nvPicPr>
            <p:cNvPr id="23" name="Picture 22" descr="A picture containing table, cup, food&#10;&#10;Description automatically generated">
              <a:extLst>
                <a:ext uri="{FF2B5EF4-FFF2-40B4-BE49-F238E27FC236}">
                  <a16:creationId xmlns:a16="http://schemas.microsoft.com/office/drawing/2014/main" id="{1B8F450A-0D74-4E1C-B1A0-264E24160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3260" y="5304764"/>
              <a:ext cx="1172882" cy="895762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908362E-8FD5-4132-AD98-1F3A49888696}"/>
                </a:ext>
              </a:extLst>
            </p:cNvPr>
            <p:cNvSpPr/>
            <p:nvPr/>
          </p:nvSpPr>
          <p:spPr>
            <a:xfrm>
              <a:off x="1512025" y="4611297"/>
              <a:ext cx="362475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hlinkClick r:id="rId10"/>
              <a:extLst>
                <a:ext uri="{FF2B5EF4-FFF2-40B4-BE49-F238E27FC236}">
                  <a16:creationId xmlns:a16="http://schemas.microsoft.com/office/drawing/2014/main" id="{2ADCA73D-E723-42E7-B336-FF0AED04824B}"/>
                </a:ext>
              </a:extLst>
            </p:cNvPr>
            <p:cNvSpPr txBox="1"/>
            <p:nvPr/>
          </p:nvSpPr>
          <p:spPr>
            <a:xfrm>
              <a:off x="1592292" y="4860179"/>
              <a:ext cx="240485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Cups </a:t>
              </a: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Free Emotional Support 24/7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388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7F6553-19B8-430A-B5EA-45C113C92268}"/>
              </a:ext>
            </a:extLst>
          </p:cNvPr>
          <p:cNvSpPr/>
          <p:nvPr/>
        </p:nvSpPr>
        <p:spPr>
          <a:xfrm>
            <a:off x="488576" y="220056"/>
            <a:ext cx="11214848" cy="6855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</a:pPr>
            <a:r>
              <a:rPr lang="en-US" sz="2000" b="1" u="sng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 Health Resources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</a:p>
          <a:p>
            <a:pPr fontAlgn="base">
              <a:lnSpc>
                <a:spcPct val="107000"/>
              </a:lnSpc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SAMHSA’s Disaster Distress Helpline – 1-800-985-5990 or text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TalkWithUs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to 66746 to connect with a trained crisis counselor. Provides 24/7, 365 days a year crisis counseling and support to people experiencing emotional distress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Suicide Prevention Resource Center – There are a lot of wonderful resources here! It’s more than suicide prevention. </a:t>
            </a:r>
            <a:r>
              <a:rPr lang="en-US" u="sng" dirty="0">
                <a:solidFill>
                  <a:srgbClr val="954F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http://www.sprc.org/news/resources-support-mental-health-coping-coronavirus-covid-19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Anxiety and Depression Association of America - </a:t>
            </a:r>
            <a:r>
              <a:rPr lang="en-US" u="sng" dirty="0">
                <a:solidFill>
                  <a:srgbClr val="954F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https://adaa.org/finding-help/coronavirus-anxiety-helpful-resources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NAMI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CoVID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Support blog - </a:t>
            </a:r>
            <a:r>
              <a:rPr lang="en-US" u="sng" dirty="0">
                <a:solidFill>
                  <a:srgbClr val="954F7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https://www.nami.org/Blogs/NAMI-Blog/March-2020/Coronavirus-Mental-Health-Coping-Strategies</a:t>
            </a:r>
            <a:endParaRPr lang="en-US" u="sng" dirty="0">
              <a:solidFill>
                <a:srgbClr val="954F7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400" u="sng" dirty="0">
              <a:solidFill>
                <a:srgbClr val="954F7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en-US" sz="2400" b="1" u="sng" dirty="0"/>
              <a:t>Addiction-Specific Support Resources</a:t>
            </a:r>
          </a:p>
          <a:p>
            <a:pPr fontAlgn="base"/>
            <a:endParaRPr lang="en-US" sz="2400" dirty="0"/>
          </a:p>
          <a:p>
            <a:pPr lvl="0" fontAlgn="base"/>
            <a:r>
              <a:rPr lang="en-US" dirty="0"/>
              <a:t>Baltimore Intergroup Council of AA - Links to phone/video conferenced AA meetings in the area:</a:t>
            </a:r>
          </a:p>
          <a:p>
            <a:pPr lvl="0" fontAlgn="base"/>
            <a:r>
              <a:rPr lang="en-US" u="sng" dirty="0">
                <a:hlinkClick r:id="rId6"/>
              </a:rPr>
              <a:t>https://mailchi.mp/eaaefa9190f1/covid19announcement3162020-2591525</a:t>
            </a:r>
            <a:r>
              <a:rPr lang="en-US" dirty="0"/>
              <a:t>. </a:t>
            </a:r>
          </a:p>
          <a:p>
            <a:pPr lvl="0" fontAlgn="base"/>
            <a:r>
              <a:rPr lang="en-US" dirty="0"/>
              <a:t>More info is also available on their main website, </a:t>
            </a:r>
            <a:r>
              <a:rPr lang="en-US" u="sng" dirty="0">
                <a:hlinkClick r:id="rId7"/>
              </a:rPr>
              <a:t>https://baltimoreaa.org/</a:t>
            </a:r>
            <a:r>
              <a:rPr lang="en-US" dirty="0"/>
              <a:t>.</a:t>
            </a:r>
          </a:p>
          <a:p>
            <a:pPr lvl="0" fontAlgn="base"/>
            <a:endParaRPr lang="en-US" dirty="0"/>
          </a:p>
          <a:p>
            <a:pPr lvl="0" fontAlgn="base"/>
            <a:r>
              <a:rPr lang="en-US" dirty="0"/>
              <a:t>Maryland Coalition of Families - AA, NA, and GA (Gamblers Anonymous) resources on their site:</a:t>
            </a:r>
          </a:p>
          <a:p>
            <a:pPr lvl="0" fontAlgn="base"/>
            <a:r>
              <a:rPr lang="en-US" u="sng" dirty="0">
                <a:hlinkClick r:id="rId8"/>
              </a:rPr>
              <a:t>http://www.mdcoalition.org/blog/resources-for-recovery-supports</a:t>
            </a:r>
            <a:r>
              <a:rPr lang="en-US" dirty="0"/>
              <a:t>.</a:t>
            </a:r>
          </a:p>
          <a:p>
            <a:pPr marR="0" lvl="0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60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EB02BEAC-9BB7-4E41-BB5B-9C52E2877DA3}"/>
              </a:ext>
            </a:extLst>
          </p:cNvPr>
          <p:cNvGrpSpPr/>
          <p:nvPr/>
        </p:nvGrpSpPr>
        <p:grpSpPr>
          <a:xfrm>
            <a:off x="7282594" y="4193254"/>
            <a:ext cx="3121849" cy="1973881"/>
            <a:chOff x="7978130" y="3003106"/>
            <a:chExt cx="3121849" cy="1973881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946FC039-8DE4-4E42-96A1-CBB925D50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130" y="3003106"/>
              <a:ext cx="3121849" cy="197388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D7E2C6-57BC-4AE4-9400-16E9A9CE116B}"/>
                </a:ext>
              </a:extLst>
            </p:cNvPr>
            <p:cNvSpPr/>
            <p:nvPr/>
          </p:nvSpPr>
          <p:spPr>
            <a:xfrm>
              <a:off x="8123484" y="4469899"/>
              <a:ext cx="255879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4"/>
                </a:rPr>
                <a:t>Virtual Museum Tours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DAB710F-A777-4430-8179-B0B89487CA98}"/>
              </a:ext>
            </a:extLst>
          </p:cNvPr>
          <p:cNvSpPr/>
          <p:nvPr/>
        </p:nvSpPr>
        <p:spPr>
          <a:xfrm>
            <a:off x="3982584" y="927213"/>
            <a:ext cx="33886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Virtual Arts Experiences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00A2AF3-1B21-4748-8BD5-5E312257D76D}"/>
              </a:ext>
            </a:extLst>
          </p:cNvPr>
          <p:cNvGrpSpPr/>
          <p:nvPr/>
        </p:nvGrpSpPr>
        <p:grpSpPr>
          <a:xfrm>
            <a:off x="2929812" y="3942311"/>
            <a:ext cx="3573953" cy="2475765"/>
            <a:chOff x="7141435" y="3896464"/>
            <a:chExt cx="3573953" cy="247576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B5D14EB-8D08-4478-86BA-BED15CA3C677}"/>
                </a:ext>
              </a:extLst>
            </p:cNvPr>
            <p:cNvGrpSpPr/>
            <p:nvPr/>
          </p:nvGrpSpPr>
          <p:grpSpPr>
            <a:xfrm>
              <a:off x="7141435" y="3896464"/>
              <a:ext cx="3573953" cy="2475765"/>
              <a:chOff x="8203753" y="4218393"/>
              <a:chExt cx="3573953" cy="2475765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4E2FAEE-092B-46FE-AA07-1AD089A9B0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1964" y="4283326"/>
                <a:ext cx="3397529" cy="2314054"/>
              </a:xfrm>
              <a:prstGeom prst="rect">
                <a:avLst/>
              </a:prstGeom>
            </p:spPr>
          </p:pic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708FA87A-2E1C-417F-9FB4-0BA7C72DD475}"/>
                  </a:ext>
                </a:extLst>
              </p:cNvPr>
              <p:cNvSpPr/>
              <p:nvPr/>
            </p:nvSpPr>
            <p:spPr>
              <a:xfrm>
                <a:off x="8203753" y="4218393"/>
                <a:ext cx="3573953" cy="2475765"/>
              </a:xfrm>
              <a:prstGeom prst="roundRect">
                <a:avLst/>
              </a:prstGeom>
              <a:noFill/>
              <a:ln w="571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6A48918-D5D7-4502-A158-38ECD8BA598C}"/>
                </a:ext>
              </a:extLst>
            </p:cNvPr>
            <p:cNvSpPr txBox="1"/>
            <p:nvPr/>
          </p:nvSpPr>
          <p:spPr>
            <a:xfrm>
              <a:off x="8837209" y="3985665"/>
              <a:ext cx="1601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n w="0"/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Virtual Travel </a:t>
              </a:r>
              <a:endParaRPr 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7AE0B7B-8D53-4EE5-BE02-2119364D6370}"/>
              </a:ext>
            </a:extLst>
          </p:cNvPr>
          <p:cNvGrpSpPr/>
          <p:nvPr/>
        </p:nvGrpSpPr>
        <p:grpSpPr>
          <a:xfrm>
            <a:off x="8515354" y="857524"/>
            <a:ext cx="3388658" cy="2602333"/>
            <a:chOff x="8141227" y="-37578"/>
            <a:chExt cx="3388658" cy="2602333"/>
          </a:xfrm>
        </p:grpSpPr>
        <p:pic>
          <p:nvPicPr>
            <p:cNvPr id="26" name="Picture 25" descr="A picture containing curtain, fence&#10;&#10;Description automatically generated">
              <a:extLst>
                <a:ext uri="{FF2B5EF4-FFF2-40B4-BE49-F238E27FC236}">
                  <a16:creationId xmlns:a16="http://schemas.microsoft.com/office/drawing/2014/main" id="{88430B88-E494-4FBF-99DC-209CD10A8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3142" y="27761"/>
              <a:ext cx="3033470" cy="1776253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F6B53100-866A-47BB-B041-5D62392FB454}"/>
                </a:ext>
              </a:extLst>
            </p:cNvPr>
            <p:cNvSpPr/>
            <p:nvPr/>
          </p:nvSpPr>
          <p:spPr>
            <a:xfrm>
              <a:off x="8141227" y="-37578"/>
              <a:ext cx="3388658" cy="2602333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968D979-E46B-412E-96D5-59DBC8983F94}"/>
                </a:ext>
              </a:extLst>
            </p:cNvPr>
            <p:cNvSpPr/>
            <p:nvPr/>
          </p:nvSpPr>
          <p:spPr>
            <a:xfrm>
              <a:off x="8273142" y="1784215"/>
              <a:ext cx="10775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hlinkClick r:id="rId8"/>
                </a:rPr>
                <a:t>Met Free Opera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2FACAB02-6670-454F-AA14-2DB077172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1555" y="75281"/>
              <a:ext cx="994104" cy="2239628"/>
            </a:xfrm>
            <a:prstGeom prst="rect">
              <a:avLst/>
            </a:prstGeom>
          </p:spPr>
        </p:pic>
      </p:grpSp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E880E453-AF1E-41BD-B64E-B2ACAA6EE1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5731">
            <a:off x="3544386" y="893694"/>
            <a:ext cx="671128" cy="1842247"/>
          </a:xfrm>
          <a:prstGeom prst="rect">
            <a:avLst/>
          </a:prstGeom>
        </p:spPr>
      </p:pic>
      <p:pic>
        <p:nvPicPr>
          <p:cNvPr id="52" name="Picture 51" descr="A picture containing baseball, player, bat, ball&#10;&#10;Description automatically generated">
            <a:extLst>
              <a:ext uri="{FF2B5EF4-FFF2-40B4-BE49-F238E27FC236}">
                <a16:creationId xmlns:a16="http://schemas.microsoft.com/office/drawing/2014/main" id="{607BFA8B-8BC2-451E-A985-32BDD8227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19475">
            <a:off x="6619957" y="606819"/>
            <a:ext cx="1502568" cy="2692621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B592E15F-A39F-4EBC-A514-89A17E0702C6}"/>
              </a:ext>
            </a:extLst>
          </p:cNvPr>
          <p:cNvGrpSpPr/>
          <p:nvPr/>
        </p:nvGrpSpPr>
        <p:grpSpPr>
          <a:xfrm>
            <a:off x="656010" y="308793"/>
            <a:ext cx="2152449" cy="3398279"/>
            <a:chOff x="660941" y="419854"/>
            <a:chExt cx="2152449" cy="339827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DE9B27C-C876-424B-B739-FB9F1A41FCED}"/>
                </a:ext>
              </a:extLst>
            </p:cNvPr>
            <p:cNvGrpSpPr/>
            <p:nvPr/>
          </p:nvGrpSpPr>
          <p:grpSpPr>
            <a:xfrm>
              <a:off x="678781" y="419854"/>
              <a:ext cx="2134609" cy="3381786"/>
              <a:chOff x="694820" y="403593"/>
              <a:chExt cx="2134609" cy="33817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ADC7ABA-F333-45A2-9721-F2ECC2FD97C1}"/>
                  </a:ext>
                </a:extLst>
              </p:cNvPr>
              <p:cNvGrpSpPr/>
              <p:nvPr/>
            </p:nvGrpSpPr>
            <p:grpSpPr>
              <a:xfrm>
                <a:off x="694820" y="403593"/>
                <a:ext cx="2134609" cy="2754864"/>
                <a:chOff x="7756644" y="1351050"/>
                <a:chExt cx="2134609" cy="2754864"/>
              </a:xfrm>
            </p:grpSpPr>
            <p:pic>
              <p:nvPicPr>
                <p:cNvPr id="4" name="Picture 3" descr="A picture containing guitar&#10;&#10;Description automatically generated">
                  <a:hlinkClick r:id="rId12"/>
                  <a:extLst>
                    <a:ext uri="{FF2B5EF4-FFF2-40B4-BE49-F238E27FC236}">
                      <a16:creationId xmlns:a16="http://schemas.microsoft.com/office/drawing/2014/main" id="{3D53DB0C-D3E0-4D4B-9333-C11D86B3BA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56644" y="2644878"/>
                  <a:ext cx="930597" cy="1461036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5" name="Picture 4" descr="A picture containing stool, table&#10;&#10;Description automatically generated">
                  <a:extLst>
                    <a:ext uri="{FF2B5EF4-FFF2-40B4-BE49-F238E27FC236}">
                      <a16:creationId xmlns:a16="http://schemas.microsoft.com/office/drawing/2014/main" id="{44FA158F-D5B9-44B9-A293-073EAF30FB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771865" y="1356851"/>
                  <a:ext cx="922889" cy="1224115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6" name="Picture 5" descr="A picture containing light&#10;&#10;Description automatically generated">
                  <a:extLst>
                    <a:ext uri="{FF2B5EF4-FFF2-40B4-BE49-F238E27FC236}">
                      <a16:creationId xmlns:a16="http://schemas.microsoft.com/office/drawing/2014/main" id="{D7F243A0-2F8B-4C40-81B7-8718328F36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19001" y="1351050"/>
                  <a:ext cx="1172252" cy="1043103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pic>
              <p:nvPicPr>
                <p:cNvPr id="7" name="Picture 6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7A86F4F2-9288-4357-BC08-2C83E99FB1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719000" y="2394153"/>
                  <a:ext cx="1172252" cy="1711761"/>
                </a:xfrm>
                <a:prstGeom prst="rect">
                  <a:avLst/>
                </a:prstGeom>
                <a:ln w="38100" cap="sq">
                  <a:solidFill>
                    <a:srgbClr val="000000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</p:pic>
          </p:grp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26781C-2601-467C-936D-EE11B419EBEA}"/>
                  </a:ext>
                </a:extLst>
              </p:cNvPr>
              <p:cNvSpPr/>
              <p:nvPr/>
            </p:nvSpPr>
            <p:spPr>
              <a:xfrm>
                <a:off x="748736" y="3139048"/>
                <a:ext cx="1991096" cy="6463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hlinkClick r:id="rId12"/>
                  </a:rPr>
                  <a:t>NPR Tiny Desk Concerts</a:t>
                </a:r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B2123396-0F00-4BEC-BC7C-E60063EB4710}"/>
                </a:ext>
              </a:extLst>
            </p:cNvPr>
            <p:cNvSpPr/>
            <p:nvPr/>
          </p:nvSpPr>
          <p:spPr>
            <a:xfrm>
              <a:off x="660941" y="3158225"/>
              <a:ext cx="2152448" cy="659908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019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DBF7B1-B5CD-4964-96AE-F2E575FF43CE}"/>
              </a:ext>
            </a:extLst>
          </p:cNvPr>
          <p:cNvSpPr/>
          <p:nvPr/>
        </p:nvSpPr>
        <p:spPr>
          <a:xfrm>
            <a:off x="4097917" y="362667"/>
            <a:ext cx="3757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Exercise at Home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203768-1C6B-4E50-8E37-D27FA6FEC1A5}"/>
              </a:ext>
            </a:extLst>
          </p:cNvPr>
          <p:cNvGrpSpPr/>
          <p:nvPr/>
        </p:nvGrpSpPr>
        <p:grpSpPr>
          <a:xfrm>
            <a:off x="658026" y="871884"/>
            <a:ext cx="2803430" cy="2551169"/>
            <a:chOff x="620050" y="1501867"/>
            <a:chExt cx="2803430" cy="25511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E48DBD-F558-49DC-9954-8A23F7329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050" y="1501867"/>
              <a:ext cx="2803430" cy="220552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26A0B3-3D56-4BBA-8CB8-84E89D4BA245}"/>
                </a:ext>
              </a:extLst>
            </p:cNvPr>
            <p:cNvGrpSpPr/>
            <p:nvPr/>
          </p:nvGrpSpPr>
          <p:grpSpPr>
            <a:xfrm>
              <a:off x="672353" y="1574847"/>
              <a:ext cx="2709302" cy="2478189"/>
              <a:chOff x="672353" y="1521058"/>
              <a:chExt cx="2709302" cy="2478189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CF43FD34-07B3-466A-B4D3-498AABC54BC9}"/>
                  </a:ext>
                </a:extLst>
              </p:cNvPr>
              <p:cNvSpPr/>
              <p:nvPr/>
            </p:nvSpPr>
            <p:spPr>
              <a:xfrm>
                <a:off x="672353" y="1521058"/>
                <a:ext cx="2709302" cy="2478189"/>
              </a:xfrm>
              <a:prstGeom prst="roundRect">
                <a:avLst/>
              </a:prstGeom>
              <a:noFill/>
              <a:ln w="571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F6A007-F4C3-48ED-AC01-D42B68456EE1}"/>
                  </a:ext>
                </a:extLst>
              </p:cNvPr>
              <p:cNvSpPr/>
              <p:nvPr/>
            </p:nvSpPr>
            <p:spPr>
              <a:xfrm>
                <a:off x="1347430" y="3521811"/>
                <a:ext cx="13143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hlinkClick r:id="rId4"/>
                  </a:rPr>
                  <a:t>Peloton app</a:t>
                </a:r>
                <a:endPara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7EBD2F-76E5-456B-9B0A-40F1391F8315}"/>
              </a:ext>
            </a:extLst>
          </p:cNvPr>
          <p:cNvGrpSpPr/>
          <p:nvPr/>
        </p:nvGrpSpPr>
        <p:grpSpPr>
          <a:xfrm>
            <a:off x="551063" y="4026933"/>
            <a:ext cx="3530720" cy="1930967"/>
            <a:chOff x="7102272" y="3840219"/>
            <a:chExt cx="3530720" cy="1930967"/>
          </a:xfrm>
        </p:grpSpPr>
        <p:pic>
          <p:nvPicPr>
            <p:cNvPr id="32" name="Picture 31">
              <a:hlinkClick r:id="rId5"/>
              <a:extLst>
                <a:ext uri="{FF2B5EF4-FFF2-40B4-BE49-F238E27FC236}">
                  <a16:creationId xmlns:a16="http://schemas.microsoft.com/office/drawing/2014/main" id="{3A0ABA02-02EC-4609-B7F9-53B5AFA7D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2272" y="4013225"/>
              <a:ext cx="2409825" cy="981075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D55E379-A3B9-43CF-A63B-E7EF84566D21}"/>
                </a:ext>
              </a:extLst>
            </p:cNvPr>
            <p:cNvGrpSpPr/>
            <p:nvPr/>
          </p:nvGrpSpPr>
          <p:grpSpPr>
            <a:xfrm>
              <a:off x="7304948" y="3840219"/>
              <a:ext cx="3328044" cy="1930967"/>
              <a:chOff x="7304948" y="3840219"/>
              <a:chExt cx="3328044" cy="1930967"/>
            </a:xfrm>
          </p:grpSpPr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F58C051C-11A1-4101-80AC-5ACEAA21E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44030" y="3878706"/>
                <a:ext cx="1653189" cy="1853992"/>
              </a:xfrm>
              <a:prstGeom prst="rect">
                <a:avLst/>
              </a:prstGeom>
            </p:spPr>
          </p:pic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4D1EB183-10B8-4E76-BEFA-B12C5FBA798B}"/>
                  </a:ext>
                </a:extLst>
              </p:cNvPr>
              <p:cNvSpPr/>
              <p:nvPr/>
            </p:nvSpPr>
            <p:spPr>
              <a:xfrm>
                <a:off x="7304948" y="3840219"/>
                <a:ext cx="3328044" cy="1930967"/>
              </a:xfrm>
              <a:prstGeom prst="roundRect">
                <a:avLst/>
              </a:prstGeom>
              <a:noFill/>
              <a:ln w="571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E0A911-AD20-4511-BF27-1A894E0654E8}"/>
              </a:ext>
            </a:extLst>
          </p:cNvPr>
          <p:cNvGrpSpPr/>
          <p:nvPr/>
        </p:nvGrpSpPr>
        <p:grpSpPr>
          <a:xfrm>
            <a:off x="8735113" y="271672"/>
            <a:ext cx="2974456" cy="2920953"/>
            <a:chOff x="8735113" y="298566"/>
            <a:chExt cx="2974456" cy="292095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54B003E-C870-4B76-980B-DB99019BCDE0}"/>
                </a:ext>
              </a:extLst>
            </p:cNvPr>
            <p:cNvGrpSpPr/>
            <p:nvPr/>
          </p:nvGrpSpPr>
          <p:grpSpPr>
            <a:xfrm>
              <a:off x="8735113" y="298566"/>
              <a:ext cx="2974456" cy="2920953"/>
              <a:chOff x="8735113" y="298566"/>
              <a:chExt cx="2974456" cy="292095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54D9DEE-F535-445F-924E-057C4A54F70B}"/>
                  </a:ext>
                </a:extLst>
              </p:cNvPr>
              <p:cNvGrpSpPr/>
              <p:nvPr/>
            </p:nvGrpSpPr>
            <p:grpSpPr>
              <a:xfrm>
                <a:off x="8917462" y="1943949"/>
                <a:ext cx="2588600" cy="766482"/>
                <a:chOff x="8069411" y="2180688"/>
                <a:chExt cx="3640158" cy="1046606"/>
              </a:xfrm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8582519E-AC99-448B-8073-82E8947BCB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69411" y="2627331"/>
                  <a:ext cx="3640158" cy="599963"/>
                </a:xfrm>
                <a:prstGeom prst="rect">
                  <a:avLst/>
                </a:prstGeom>
              </p:spPr>
            </p:pic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535C59AA-5E6A-405B-868C-27E3001EA5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48665" y="2180688"/>
                  <a:ext cx="2681649" cy="442586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97070C99-4A87-4478-9386-C87FC4266A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88537" y="428521"/>
                <a:ext cx="2046449" cy="1455638"/>
              </a:xfrm>
              <a:prstGeom prst="rect">
                <a:avLst/>
              </a:prstGeom>
            </p:spPr>
          </p:pic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5D8FF97B-6479-4180-84B8-F826CE021E40}"/>
                  </a:ext>
                </a:extLst>
              </p:cNvPr>
              <p:cNvSpPr/>
              <p:nvPr/>
            </p:nvSpPr>
            <p:spPr>
              <a:xfrm>
                <a:off x="8735113" y="298566"/>
                <a:ext cx="2974456" cy="2920953"/>
              </a:xfrm>
              <a:prstGeom prst="roundRect">
                <a:avLst/>
              </a:prstGeom>
              <a:noFill/>
              <a:ln w="571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6264315-F994-4354-86B3-F2EF1B3FBB29}"/>
                </a:ext>
              </a:extLst>
            </p:cNvPr>
            <p:cNvSpPr/>
            <p:nvPr/>
          </p:nvSpPr>
          <p:spPr>
            <a:xfrm>
              <a:off x="9367073" y="2642421"/>
              <a:ext cx="18748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dirty="0">
                  <a:hlinkClick r:id="rId11"/>
                </a:rPr>
                <a:t>Free Fitness Apps 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B062E15-29F1-48A2-9634-242D40AFC49A}"/>
              </a:ext>
            </a:extLst>
          </p:cNvPr>
          <p:cNvGrpSpPr/>
          <p:nvPr/>
        </p:nvGrpSpPr>
        <p:grpSpPr>
          <a:xfrm>
            <a:off x="5070579" y="3350610"/>
            <a:ext cx="2377771" cy="3086624"/>
            <a:chOff x="4222376" y="3505944"/>
            <a:chExt cx="2377771" cy="308662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2D3B59-AB95-46EF-BE1C-229E951D3A62}"/>
                </a:ext>
              </a:extLst>
            </p:cNvPr>
            <p:cNvGrpSpPr/>
            <p:nvPr/>
          </p:nvGrpSpPr>
          <p:grpSpPr>
            <a:xfrm>
              <a:off x="4222376" y="3505944"/>
              <a:ext cx="2263706" cy="3086624"/>
              <a:chOff x="4222376" y="3505944"/>
              <a:chExt cx="2263706" cy="3086624"/>
            </a:xfrm>
          </p:grpSpPr>
          <p:pic>
            <p:nvPicPr>
              <p:cNvPr id="16" name="Picture 15" descr="A picture containing light, drawing&#10;&#10;Description automatically generated">
                <a:extLst>
                  <a:ext uri="{FF2B5EF4-FFF2-40B4-BE49-F238E27FC236}">
                    <a16:creationId xmlns:a16="http://schemas.microsoft.com/office/drawing/2014/main" id="{8659EB1A-57D6-42DC-81F0-85B5492C7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456799" y="3584872"/>
                <a:ext cx="1794860" cy="2495767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3036FD1-46CB-4307-BB38-21DAAA8FA8BF}"/>
                  </a:ext>
                </a:extLst>
              </p:cNvPr>
              <p:cNvSpPr/>
              <p:nvPr/>
            </p:nvSpPr>
            <p:spPr>
              <a:xfrm>
                <a:off x="4222376" y="3505944"/>
                <a:ext cx="2263706" cy="3086624"/>
              </a:xfrm>
              <a:prstGeom prst="roundRect">
                <a:avLst/>
              </a:prstGeom>
              <a:noFill/>
              <a:ln w="571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hlinkClick r:id="rId13"/>
              <a:extLst>
                <a:ext uri="{FF2B5EF4-FFF2-40B4-BE49-F238E27FC236}">
                  <a16:creationId xmlns:a16="http://schemas.microsoft.com/office/drawing/2014/main" id="{41D74F2E-E392-4EA9-9D4E-966D39C281A9}"/>
                </a:ext>
              </a:extLst>
            </p:cNvPr>
            <p:cNvSpPr txBox="1"/>
            <p:nvPr/>
          </p:nvSpPr>
          <p:spPr>
            <a:xfrm flipH="1">
              <a:off x="4336441" y="6097307"/>
              <a:ext cx="2263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hlinkClick r:id="rId13"/>
                </a:rPr>
                <a:t>Les Mills on Demand </a:t>
              </a:r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2748FCA-79F8-4305-B83F-E2705D92FC54}"/>
              </a:ext>
            </a:extLst>
          </p:cNvPr>
          <p:cNvGrpSpPr/>
          <p:nvPr/>
        </p:nvGrpSpPr>
        <p:grpSpPr>
          <a:xfrm>
            <a:off x="8216152" y="3692867"/>
            <a:ext cx="3222109" cy="2359296"/>
            <a:chOff x="8216152" y="3652526"/>
            <a:chExt cx="3222109" cy="235929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F706AB3A-8212-4272-AA85-636C20D85573}"/>
                </a:ext>
              </a:extLst>
            </p:cNvPr>
            <p:cNvGrpSpPr/>
            <p:nvPr/>
          </p:nvGrpSpPr>
          <p:grpSpPr>
            <a:xfrm>
              <a:off x="8216152" y="3652526"/>
              <a:ext cx="3222109" cy="2359296"/>
              <a:chOff x="8087487" y="4073410"/>
              <a:chExt cx="3516977" cy="235929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81963AD-C7A7-4500-9A5C-AC8CD2F62A13}"/>
                  </a:ext>
                </a:extLst>
              </p:cNvPr>
              <p:cNvGrpSpPr/>
              <p:nvPr/>
            </p:nvGrpSpPr>
            <p:grpSpPr>
              <a:xfrm>
                <a:off x="9864877" y="4185975"/>
                <a:ext cx="1380555" cy="2084294"/>
                <a:chOff x="9864877" y="4185975"/>
                <a:chExt cx="1380555" cy="2084294"/>
              </a:xfrm>
            </p:grpSpPr>
            <p:pic>
              <p:nvPicPr>
                <p:cNvPr id="49" name="Picture 48" descr="A picture containing drawing&#10;&#10;Description automatically generated">
                  <a:extLst>
                    <a:ext uri="{FF2B5EF4-FFF2-40B4-BE49-F238E27FC236}">
                      <a16:creationId xmlns:a16="http://schemas.microsoft.com/office/drawing/2014/main" id="{6C4543D9-D2E8-4CCF-9AE5-14278A0AFC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9961550" y="4185975"/>
                  <a:ext cx="1283882" cy="2084294"/>
                </a:xfrm>
                <a:prstGeom prst="rect">
                  <a:avLst/>
                </a:prstGeom>
              </p:spPr>
            </p:pic>
            <p:pic>
              <p:nvPicPr>
                <p:cNvPr id="50" name="Picture 49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20BD56A8-29EE-4B01-8FA0-C7B3FADFC4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64877" y="5035004"/>
                  <a:ext cx="473065" cy="320362"/>
                </a:xfrm>
                <a:prstGeom prst="rect">
                  <a:avLst/>
                </a:prstGeom>
              </p:spPr>
            </p:pic>
            <p:pic>
              <p:nvPicPr>
                <p:cNvPr id="51" name="Picture 50" descr="A close up of a logo&#10;&#10;Description automatically generated">
                  <a:extLst>
                    <a:ext uri="{FF2B5EF4-FFF2-40B4-BE49-F238E27FC236}">
                      <a16:creationId xmlns:a16="http://schemas.microsoft.com/office/drawing/2014/main" id="{95DCF38C-4222-46DF-8ACA-F157E7D8C9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66958" y="5037552"/>
                  <a:ext cx="473065" cy="320362"/>
                </a:xfrm>
                <a:prstGeom prst="rect">
                  <a:avLst/>
                </a:prstGeom>
              </p:spPr>
            </p:pic>
          </p:grp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E49763EE-40F1-45AF-A5ED-2F28C5FB83DC}"/>
                  </a:ext>
                </a:extLst>
              </p:cNvPr>
              <p:cNvSpPr/>
              <p:nvPr/>
            </p:nvSpPr>
            <p:spPr>
              <a:xfrm flipH="1">
                <a:off x="8087487" y="4073410"/>
                <a:ext cx="3516977" cy="2359296"/>
              </a:xfrm>
              <a:prstGeom prst="roundRect">
                <a:avLst/>
              </a:prstGeom>
              <a:noFill/>
              <a:ln w="571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5" name="TextBox 54">
              <a:hlinkClick r:id="rId16"/>
              <a:extLst>
                <a:ext uri="{FF2B5EF4-FFF2-40B4-BE49-F238E27FC236}">
                  <a16:creationId xmlns:a16="http://schemas.microsoft.com/office/drawing/2014/main" id="{C142794F-D12D-4ED2-96A6-7B95FF8BAEF0}"/>
                </a:ext>
              </a:extLst>
            </p:cNvPr>
            <p:cNvSpPr txBox="1"/>
            <p:nvPr/>
          </p:nvSpPr>
          <p:spPr>
            <a:xfrm>
              <a:off x="8308919" y="4253417"/>
              <a:ext cx="15798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hlinkClick r:id="rId16"/>
                </a:rPr>
                <a:t>Obé</a:t>
              </a:r>
              <a:r>
                <a:rPr lang="en-US" dirty="0">
                  <a:hlinkClick r:id="rId16"/>
                </a:rPr>
                <a:t> Fitness Live and On Demand (Subscription) </a:t>
              </a:r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422441-0F7A-4AAA-AEFF-2E0909669A3C}"/>
              </a:ext>
            </a:extLst>
          </p:cNvPr>
          <p:cNvGrpSpPr/>
          <p:nvPr/>
        </p:nvGrpSpPr>
        <p:grpSpPr>
          <a:xfrm>
            <a:off x="4764546" y="1327625"/>
            <a:ext cx="2943114" cy="1617992"/>
            <a:chOff x="4764546" y="1327625"/>
            <a:chExt cx="2943114" cy="161799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BECC133-A557-4DFD-AC92-CA27C1DCF915}"/>
                </a:ext>
              </a:extLst>
            </p:cNvPr>
            <p:cNvGrpSpPr/>
            <p:nvPr/>
          </p:nvGrpSpPr>
          <p:grpSpPr>
            <a:xfrm>
              <a:off x="4764546" y="1327625"/>
              <a:ext cx="2709302" cy="1617992"/>
              <a:chOff x="4808604" y="1330820"/>
              <a:chExt cx="2709302" cy="1617992"/>
            </a:xfrm>
          </p:grpSpPr>
          <p:pic>
            <p:nvPicPr>
              <p:cNvPr id="3" name="Picture 2">
                <a:hlinkClick r:id="rId17"/>
                <a:extLst>
                  <a:ext uri="{FF2B5EF4-FFF2-40B4-BE49-F238E27FC236}">
                    <a16:creationId xmlns:a16="http://schemas.microsoft.com/office/drawing/2014/main" id="{B8F73659-789D-4D91-8672-5C5D0307C9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48827" y="1778072"/>
                <a:ext cx="1477926" cy="521267"/>
              </a:xfrm>
              <a:prstGeom prst="rect">
                <a:avLst/>
              </a:prstGeom>
            </p:spPr>
          </p:pic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C6979A4C-865C-4691-B9B6-3FEEC104B0FE}"/>
                  </a:ext>
                </a:extLst>
              </p:cNvPr>
              <p:cNvSpPr/>
              <p:nvPr/>
            </p:nvSpPr>
            <p:spPr>
              <a:xfrm>
                <a:off x="4808604" y="1330820"/>
                <a:ext cx="2709302" cy="1617992"/>
              </a:xfrm>
              <a:prstGeom prst="roundRect">
                <a:avLst/>
              </a:prstGeom>
              <a:noFill/>
              <a:ln w="571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0F01C98-2AFC-4EED-842D-F13D98DC4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81440" y="1449009"/>
                <a:ext cx="967387" cy="1323912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3DC619C-8D88-4F5D-91C5-7907D2DD8960}"/>
                </a:ext>
              </a:extLst>
            </p:cNvPr>
            <p:cNvSpPr txBox="1"/>
            <p:nvPr/>
          </p:nvSpPr>
          <p:spPr>
            <a:xfrm flipH="1">
              <a:off x="5664300" y="2205137"/>
              <a:ext cx="2043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hlinkClick r:id="rId17"/>
                </a:rPr>
                <a:t>Online Fitness Classes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73440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BAEC81-2852-4C09-9785-7A0C0350A99C}"/>
              </a:ext>
            </a:extLst>
          </p:cNvPr>
          <p:cNvSpPr/>
          <p:nvPr/>
        </p:nvSpPr>
        <p:spPr>
          <a:xfrm>
            <a:off x="2840020" y="662195"/>
            <a:ext cx="6077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Mindfulness and Meditation</a:t>
            </a:r>
          </a:p>
        </p:txBody>
      </p:sp>
      <p:pic>
        <p:nvPicPr>
          <p:cNvPr id="3" name="Picture 2" descr="A picture containing mirror&#10;&#10;Description automatically generated">
            <a:extLst>
              <a:ext uri="{FF2B5EF4-FFF2-40B4-BE49-F238E27FC236}">
                <a16:creationId xmlns:a16="http://schemas.microsoft.com/office/drawing/2014/main" id="{63F0FFDC-420D-48F4-B98F-5823381C9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98" y="1572481"/>
            <a:ext cx="1398043" cy="201215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8E8D9A6-39DB-4915-899D-4E70C1079323}"/>
              </a:ext>
            </a:extLst>
          </p:cNvPr>
          <p:cNvGrpSpPr/>
          <p:nvPr/>
        </p:nvGrpSpPr>
        <p:grpSpPr>
          <a:xfrm>
            <a:off x="722938" y="1787145"/>
            <a:ext cx="2571751" cy="1641855"/>
            <a:chOff x="776007" y="2325027"/>
            <a:chExt cx="2571751" cy="1641855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C86A6E82-89CD-4200-A73A-836EF0CC205C}"/>
                </a:ext>
              </a:extLst>
            </p:cNvPr>
            <p:cNvSpPr/>
            <p:nvPr/>
          </p:nvSpPr>
          <p:spPr>
            <a:xfrm>
              <a:off x="776007" y="2325027"/>
              <a:ext cx="2571751" cy="1641855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hlinkClick r:id="rId4"/>
              <a:extLst>
                <a:ext uri="{FF2B5EF4-FFF2-40B4-BE49-F238E27FC236}">
                  <a16:creationId xmlns:a16="http://schemas.microsoft.com/office/drawing/2014/main" id="{02E75CB2-2F96-48C2-8CBE-46483C26F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962" y="2511270"/>
              <a:ext cx="2281839" cy="63468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296F53-620F-4633-ABF7-08F243061E94}"/>
                </a:ext>
              </a:extLst>
            </p:cNvPr>
            <p:cNvSpPr txBox="1"/>
            <p:nvPr/>
          </p:nvSpPr>
          <p:spPr>
            <a:xfrm flipH="1">
              <a:off x="998963" y="3102036"/>
              <a:ext cx="22818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Now free for healthcare providers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439782-A0FB-4DA4-905F-B4E421E0F901}"/>
              </a:ext>
            </a:extLst>
          </p:cNvPr>
          <p:cNvGrpSpPr/>
          <p:nvPr/>
        </p:nvGrpSpPr>
        <p:grpSpPr>
          <a:xfrm>
            <a:off x="6498888" y="3935474"/>
            <a:ext cx="2571751" cy="1930967"/>
            <a:chOff x="4810124" y="2511270"/>
            <a:chExt cx="2571751" cy="1930967"/>
          </a:xfrm>
        </p:grpSpPr>
        <p:pic>
          <p:nvPicPr>
            <p:cNvPr id="8" name="Picture 7">
              <a:hlinkClick r:id="rId6"/>
              <a:extLst>
                <a:ext uri="{FF2B5EF4-FFF2-40B4-BE49-F238E27FC236}">
                  <a16:creationId xmlns:a16="http://schemas.microsoft.com/office/drawing/2014/main" id="{846751D8-3DC3-46DD-B166-044F87F579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76824" y="2712566"/>
              <a:ext cx="2038350" cy="866775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7FFC83F-42A3-4649-BBAB-945516D28F00}"/>
                </a:ext>
              </a:extLst>
            </p:cNvPr>
            <p:cNvSpPr/>
            <p:nvPr/>
          </p:nvSpPr>
          <p:spPr>
            <a:xfrm>
              <a:off x="4810124" y="2511270"/>
              <a:ext cx="257175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DC8580-43D0-4DFC-A0E1-B77F2AFA535A}"/>
                </a:ext>
              </a:extLst>
            </p:cNvPr>
            <p:cNvSpPr txBox="1"/>
            <p:nvPr/>
          </p:nvSpPr>
          <p:spPr>
            <a:xfrm flipH="1">
              <a:off x="5210175" y="3514119"/>
              <a:ext cx="20383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Free coronavirus sanity guide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BBD6C9-03D5-4A44-9C0B-ECB2D0D1C4C1}"/>
              </a:ext>
            </a:extLst>
          </p:cNvPr>
          <p:cNvGrpSpPr/>
          <p:nvPr/>
        </p:nvGrpSpPr>
        <p:grpSpPr>
          <a:xfrm>
            <a:off x="8349663" y="1654776"/>
            <a:ext cx="2571751" cy="1930967"/>
            <a:chOff x="8454277" y="3514119"/>
            <a:chExt cx="2571751" cy="193096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A1099E8-B1D7-4B70-86DD-2477A1ED504C}"/>
                </a:ext>
              </a:extLst>
            </p:cNvPr>
            <p:cNvSpPr/>
            <p:nvPr/>
          </p:nvSpPr>
          <p:spPr>
            <a:xfrm>
              <a:off x="8454277" y="3514119"/>
              <a:ext cx="257175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B44C0-9398-45EE-A855-B5F2E27060A3}"/>
                </a:ext>
              </a:extLst>
            </p:cNvPr>
            <p:cNvSpPr txBox="1"/>
            <p:nvPr/>
          </p:nvSpPr>
          <p:spPr>
            <a:xfrm>
              <a:off x="8548603" y="4657991"/>
              <a:ext cx="23830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Live guided meditation practice</a:t>
              </a:r>
            </a:p>
          </p:txBody>
        </p:sp>
        <p:pic>
          <p:nvPicPr>
            <p:cNvPr id="14" name="Picture 13">
              <a:hlinkClick r:id="rId8"/>
              <a:extLst>
                <a:ext uri="{FF2B5EF4-FFF2-40B4-BE49-F238E27FC236}">
                  <a16:creationId xmlns:a16="http://schemas.microsoft.com/office/drawing/2014/main" id="{DCA0AA33-DFE6-4D13-AB4F-F6EC84DCC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16214" y="3837284"/>
              <a:ext cx="2047875" cy="74295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51212F-E4E4-41B3-873C-710C8E3D5A82}"/>
              </a:ext>
            </a:extLst>
          </p:cNvPr>
          <p:cNvGrpSpPr/>
          <p:nvPr/>
        </p:nvGrpSpPr>
        <p:grpSpPr>
          <a:xfrm>
            <a:off x="2046725" y="3930871"/>
            <a:ext cx="2970681" cy="1930967"/>
            <a:chOff x="3524248" y="4927033"/>
            <a:chExt cx="2970681" cy="1930967"/>
          </a:xfrm>
        </p:grpSpPr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38F39A42-6E8C-4AD3-9F93-54B2262DC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5310" y="4981156"/>
              <a:ext cx="1653189" cy="1853992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BA235FF-B408-4C27-A25E-68BF7C59987E}"/>
                </a:ext>
              </a:extLst>
            </p:cNvPr>
            <p:cNvSpPr/>
            <p:nvPr/>
          </p:nvSpPr>
          <p:spPr>
            <a:xfrm>
              <a:off x="3524248" y="4927033"/>
              <a:ext cx="297068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hlinkClick r:id="rId11"/>
              <a:extLst>
                <a:ext uri="{FF2B5EF4-FFF2-40B4-BE49-F238E27FC236}">
                  <a16:creationId xmlns:a16="http://schemas.microsoft.com/office/drawing/2014/main" id="{1E8CB580-3B74-4EA6-B3CD-23507662DAC4}"/>
                </a:ext>
              </a:extLst>
            </p:cNvPr>
            <p:cNvSpPr txBox="1"/>
            <p:nvPr/>
          </p:nvSpPr>
          <p:spPr>
            <a:xfrm>
              <a:off x="5124087" y="5292351"/>
              <a:ext cx="107408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Pre-shift yoga flow video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4071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EE4386-8821-409A-9540-9CE71B7905AC}"/>
              </a:ext>
            </a:extLst>
          </p:cNvPr>
          <p:cNvSpPr/>
          <p:nvPr/>
        </p:nvSpPr>
        <p:spPr>
          <a:xfrm>
            <a:off x="3549547" y="662195"/>
            <a:ext cx="4658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Podcasts and Courses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73C768-D394-4DEA-986B-4D5B4CFD1692}"/>
              </a:ext>
            </a:extLst>
          </p:cNvPr>
          <p:cNvGrpSpPr/>
          <p:nvPr/>
        </p:nvGrpSpPr>
        <p:grpSpPr>
          <a:xfrm>
            <a:off x="1484215" y="1639737"/>
            <a:ext cx="2571751" cy="1930967"/>
            <a:chOff x="762559" y="2463515"/>
            <a:chExt cx="2571751" cy="1930967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CBC5540D-C5B1-408D-8C43-C0C65C6CA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81684" y="2565306"/>
              <a:ext cx="1333500" cy="1323975"/>
            </a:xfrm>
            <a:prstGeom prst="rect">
              <a:avLst/>
            </a:prstGeom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EF83ABA-BDB7-44E8-A30F-FB5744AF24ED}"/>
                </a:ext>
              </a:extLst>
            </p:cNvPr>
            <p:cNvSpPr/>
            <p:nvPr/>
          </p:nvSpPr>
          <p:spPr>
            <a:xfrm>
              <a:off x="762559" y="2463515"/>
              <a:ext cx="257175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F1B93F0-5D18-47AF-AB1F-477273EFCDD9}"/>
                </a:ext>
              </a:extLst>
            </p:cNvPr>
            <p:cNvSpPr txBox="1"/>
            <p:nvPr/>
          </p:nvSpPr>
          <p:spPr>
            <a:xfrm>
              <a:off x="870177" y="3637129"/>
              <a:ext cx="2356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Happiness Lab Podcast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BAEA75-6B13-4613-9382-C8D0E48F63A1}"/>
              </a:ext>
            </a:extLst>
          </p:cNvPr>
          <p:cNvGrpSpPr/>
          <p:nvPr/>
        </p:nvGrpSpPr>
        <p:grpSpPr>
          <a:xfrm>
            <a:off x="3667404" y="4212734"/>
            <a:ext cx="2571751" cy="1930967"/>
            <a:chOff x="4433886" y="3889281"/>
            <a:chExt cx="2571751" cy="193096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C07444-7D66-4429-979E-01D1A06FF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10123" y="5115485"/>
              <a:ext cx="1819275" cy="419100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1CAB24B-9E72-4FF5-9383-8FBD55862ADD}"/>
                </a:ext>
              </a:extLst>
            </p:cNvPr>
            <p:cNvSpPr/>
            <p:nvPr/>
          </p:nvSpPr>
          <p:spPr>
            <a:xfrm>
              <a:off x="4433886" y="3889281"/>
              <a:ext cx="257175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hlinkClick r:id="rId6"/>
              <a:extLst>
                <a:ext uri="{FF2B5EF4-FFF2-40B4-BE49-F238E27FC236}">
                  <a16:creationId xmlns:a16="http://schemas.microsoft.com/office/drawing/2014/main" id="{721A14E6-97C7-463D-AEDD-D7F8682D7E98}"/>
                </a:ext>
              </a:extLst>
            </p:cNvPr>
            <p:cNvSpPr txBox="1"/>
            <p:nvPr/>
          </p:nvSpPr>
          <p:spPr>
            <a:xfrm>
              <a:off x="4666966" y="4162555"/>
              <a:ext cx="21055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Yale Course</a:t>
              </a:r>
            </a:p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The Science of Well-Being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F9878E-5258-4069-8A14-C8C44B8AADAC}"/>
              </a:ext>
            </a:extLst>
          </p:cNvPr>
          <p:cNvGrpSpPr/>
          <p:nvPr/>
        </p:nvGrpSpPr>
        <p:grpSpPr>
          <a:xfrm>
            <a:off x="7868802" y="1659182"/>
            <a:ext cx="3359452" cy="1288937"/>
            <a:chOff x="8352936" y="3889281"/>
            <a:chExt cx="3359452" cy="1288937"/>
          </a:xfrm>
        </p:grpSpPr>
        <p:pic>
          <p:nvPicPr>
            <p:cNvPr id="11" name="Picture 10">
              <a:hlinkClick r:id="rId7"/>
              <a:extLst>
                <a:ext uri="{FF2B5EF4-FFF2-40B4-BE49-F238E27FC236}">
                  <a16:creationId xmlns:a16="http://schemas.microsoft.com/office/drawing/2014/main" id="{72919315-B7D3-42DD-87DD-702500C65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453156" y="4025917"/>
              <a:ext cx="3159011" cy="1015663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46C3331-EFC7-4143-903A-D966E112C29C}"/>
                </a:ext>
              </a:extLst>
            </p:cNvPr>
            <p:cNvSpPr/>
            <p:nvPr/>
          </p:nvSpPr>
          <p:spPr>
            <a:xfrm>
              <a:off x="8352936" y="3889281"/>
              <a:ext cx="3359452" cy="128893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25FD38-9337-447D-AAA8-2E16B1617CEC}"/>
              </a:ext>
            </a:extLst>
          </p:cNvPr>
          <p:cNvGrpSpPr/>
          <p:nvPr/>
        </p:nvGrpSpPr>
        <p:grpSpPr>
          <a:xfrm>
            <a:off x="7365942" y="3611723"/>
            <a:ext cx="2571751" cy="1696921"/>
            <a:chOff x="7858124" y="1926037"/>
            <a:chExt cx="2571751" cy="169692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C031558-F5E2-4E11-8CF8-4A575B846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53156" y="2187728"/>
              <a:ext cx="1343029" cy="513929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56C20C6-7318-4760-A4CD-24155E60B21F}"/>
                </a:ext>
              </a:extLst>
            </p:cNvPr>
            <p:cNvSpPr/>
            <p:nvPr/>
          </p:nvSpPr>
          <p:spPr>
            <a:xfrm>
              <a:off x="7858124" y="1926037"/>
              <a:ext cx="2571751" cy="1696921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hlinkClick r:id="rId10"/>
              <a:extLst>
                <a:ext uri="{FF2B5EF4-FFF2-40B4-BE49-F238E27FC236}">
                  <a16:creationId xmlns:a16="http://schemas.microsoft.com/office/drawing/2014/main" id="{DD0A55B4-30DE-4B41-9132-98B29A1D5D8D}"/>
                </a:ext>
              </a:extLst>
            </p:cNvPr>
            <p:cNvSpPr txBox="1"/>
            <p:nvPr/>
          </p:nvSpPr>
          <p:spPr>
            <a:xfrm flipH="1">
              <a:off x="8208003" y="2657375"/>
              <a:ext cx="2025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How to make stress your friend</a:t>
              </a:r>
            </a:p>
          </p:txBody>
        </p:sp>
      </p:grp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B0CF37B3-6E36-49BC-A2E4-BBD5D1D2C28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84" y="1733315"/>
            <a:ext cx="1613309" cy="14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59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A39360-8CE1-4D41-8E22-09285F6B6689}"/>
              </a:ext>
            </a:extLst>
          </p:cNvPr>
          <p:cNvSpPr/>
          <p:nvPr/>
        </p:nvSpPr>
        <p:spPr>
          <a:xfrm>
            <a:off x="581062" y="1037654"/>
            <a:ext cx="85368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Thoughtful Articles about Coping with COVID-19</a:t>
            </a:r>
            <a:endParaRPr lang="en-US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3E3CC-F003-4C16-A157-E506428624AF}"/>
              </a:ext>
            </a:extLst>
          </p:cNvPr>
          <p:cNvGrpSpPr/>
          <p:nvPr/>
        </p:nvGrpSpPr>
        <p:grpSpPr>
          <a:xfrm>
            <a:off x="1211519" y="2788050"/>
            <a:ext cx="2571751" cy="1930967"/>
            <a:chOff x="1300009" y="2773538"/>
            <a:chExt cx="2571751" cy="193096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764DD8-BCC0-4AEB-9DC2-D3CB94A1D1E2}"/>
                </a:ext>
              </a:extLst>
            </p:cNvPr>
            <p:cNvSpPr/>
            <p:nvPr/>
          </p:nvSpPr>
          <p:spPr>
            <a:xfrm>
              <a:off x="1300009" y="2773538"/>
              <a:ext cx="257175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" name="TextBox 5">
              <a:hlinkClick r:id="rId3"/>
              <a:extLst>
                <a:ext uri="{FF2B5EF4-FFF2-40B4-BE49-F238E27FC236}">
                  <a16:creationId xmlns:a16="http://schemas.microsoft.com/office/drawing/2014/main" id="{99314632-102C-4867-A0EF-980926397EE8}"/>
                </a:ext>
              </a:extLst>
            </p:cNvPr>
            <p:cNvSpPr txBox="1"/>
            <p:nvPr/>
          </p:nvSpPr>
          <p:spPr>
            <a:xfrm>
              <a:off x="1533834" y="2954189"/>
              <a:ext cx="210410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That Discomfort You’re Feeling Is Grief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D1AC7F-5970-4A6A-8A54-312A8CE7FEAB}"/>
              </a:ext>
            </a:extLst>
          </p:cNvPr>
          <p:cNvGrpSpPr/>
          <p:nvPr/>
        </p:nvGrpSpPr>
        <p:grpSpPr>
          <a:xfrm>
            <a:off x="4309533" y="2773534"/>
            <a:ext cx="2571751" cy="1930967"/>
            <a:chOff x="5060846" y="2773537"/>
            <a:chExt cx="2571751" cy="1930967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6C20B33-B936-4D6D-98E1-2790D8F91BD0}"/>
                </a:ext>
              </a:extLst>
            </p:cNvPr>
            <p:cNvSpPr/>
            <p:nvPr/>
          </p:nvSpPr>
          <p:spPr>
            <a:xfrm>
              <a:off x="5060846" y="2773537"/>
              <a:ext cx="257175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" name="TextBox 6">
              <a:hlinkClick r:id="rId4"/>
              <a:extLst>
                <a:ext uri="{FF2B5EF4-FFF2-40B4-BE49-F238E27FC236}">
                  <a16:creationId xmlns:a16="http://schemas.microsoft.com/office/drawing/2014/main" id="{D5C869BD-F64C-4237-B004-9EFF0CE25021}"/>
                </a:ext>
              </a:extLst>
            </p:cNvPr>
            <p:cNvSpPr txBox="1"/>
            <p:nvPr/>
          </p:nvSpPr>
          <p:spPr>
            <a:xfrm>
              <a:off x="5060846" y="2954189"/>
              <a:ext cx="255101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linkClick r:id="rId5"/>
                </a:rPr>
                <a:t>Supporting Clinicians during the COVID-19 Pandemic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D5FB86-6404-46EF-9780-5704D27686E0}"/>
              </a:ext>
            </a:extLst>
          </p:cNvPr>
          <p:cNvGrpSpPr/>
          <p:nvPr/>
        </p:nvGrpSpPr>
        <p:grpSpPr>
          <a:xfrm>
            <a:off x="7310624" y="2773532"/>
            <a:ext cx="2571751" cy="1930967"/>
            <a:chOff x="8821683" y="2773536"/>
            <a:chExt cx="2571751" cy="1930967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FD7A0BD-56FF-4AAB-8DD7-C46A3000802C}"/>
                </a:ext>
              </a:extLst>
            </p:cNvPr>
            <p:cNvSpPr/>
            <p:nvPr/>
          </p:nvSpPr>
          <p:spPr>
            <a:xfrm>
              <a:off x="8821683" y="2773536"/>
              <a:ext cx="2571751" cy="1930967"/>
            </a:xfrm>
            <a:prstGeom prst="roundRect">
              <a:avLst/>
            </a:prstGeom>
            <a:noFill/>
            <a:ln w="571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>
              <a:hlinkClick r:id="rId6"/>
              <a:extLst>
                <a:ext uri="{FF2B5EF4-FFF2-40B4-BE49-F238E27FC236}">
                  <a16:creationId xmlns:a16="http://schemas.microsoft.com/office/drawing/2014/main" id="{2C3B9CA1-09DD-42C9-9EB4-89314C7862DB}"/>
                </a:ext>
              </a:extLst>
            </p:cNvPr>
            <p:cNvSpPr txBox="1"/>
            <p:nvPr/>
          </p:nvSpPr>
          <p:spPr>
            <a:xfrm flipH="1">
              <a:off x="9051006" y="3323520"/>
              <a:ext cx="2113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Pre-Traumatic Stress Disorder</a:t>
              </a:r>
            </a:p>
          </p:txBody>
        </p:sp>
      </p:grp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077A95-45FF-48E8-8391-8821692E4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74" y="862780"/>
            <a:ext cx="1728564" cy="513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9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902959DA6E647BCF12EF10364F53D" ma:contentTypeVersion="11" ma:contentTypeDescription="Create a new document." ma:contentTypeScope="" ma:versionID="4a00faf680b03a15a2200dfb95b93051">
  <xsd:schema xmlns:xsd="http://www.w3.org/2001/XMLSchema" xmlns:xs="http://www.w3.org/2001/XMLSchema" xmlns:p="http://schemas.microsoft.com/office/2006/metadata/properties" xmlns:ns3="6dc4f036-9c38-44f1-b799-1afcdaece78c" xmlns:ns4="a3280988-4486-42a7-814c-6c5af56819d1" targetNamespace="http://schemas.microsoft.com/office/2006/metadata/properties" ma:root="true" ma:fieldsID="1883a9618c31a2dbaeffa5b489964032" ns3:_="" ns4:_="">
    <xsd:import namespace="6dc4f036-9c38-44f1-b799-1afcdaece78c"/>
    <xsd:import namespace="a3280988-4486-42a7-814c-6c5af56819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f036-9c38-44f1-b799-1afcdaece7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280988-4486-42a7-814c-6c5af56819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28475D-5B05-4BAD-B5A5-A6D7B049BB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c4f036-9c38-44f1-b799-1afcdaece78c"/>
    <ds:schemaRef ds:uri="a3280988-4486-42a7-814c-6c5af56819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F8D771-E398-4077-B474-C3054D9851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B881DC-EEE5-40E4-B485-5FC7F63827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360</Words>
  <Application>Microsoft Office PowerPoint</Application>
  <PresentationFormat>Widescreen</PresentationFormat>
  <Paragraphs>71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Eras Medium ITC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Cloeren</dc:creator>
  <cp:lastModifiedBy>Oliver, Marc</cp:lastModifiedBy>
  <cp:revision>6</cp:revision>
  <dcterms:created xsi:type="dcterms:W3CDTF">2020-04-27T20:35:06Z</dcterms:created>
  <dcterms:modified xsi:type="dcterms:W3CDTF">2021-11-04T19:21:19Z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0x0101007BD902959DA6E647BCF12EF10364F53D</vt:lpwstr>
  </property>
</Properties>
</file>