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5.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6.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notesMasterIdLst>
    <p:notesMasterId r:id="rId23"/>
  </p:notesMasterIdLst>
  <p:handoutMasterIdLst>
    <p:handoutMasterId r:id="rId24"/>
  </p:handoutMasterIdLst>
  <p:sldIdLst>
    <p:sldId id="256" r:id="rId2"/>
    <p:sldId id="487" r:id="rId3"/>
    <p:sldId id="454" r:id="rId4"/>
    <p:sldId id="455" r:id="rId5"/>
    <p:sldId id="456" r:id="rId6"/>
    <p:sldId id="457" r:id="rId7"/>
    <p:sldId id="458" r:id="rId8"/>
    <p:sldId id="459" r:id="rId9"/>
    <p:sldId id="460" r:id="rId10"/>
    <p:sldId id="461" r:id="rId11"/>
    <p:sldId id="462" r:id="rId12"/>
    <p:sldId id="463" r:id="rId13"/>
    <p:sldId id="464" r:id="rId14"/>
    <p:sldId id="465" r:id="rId15"/>
    <p:sldId id="466" r:id="rId16"/>
    <p:sldId id="468" r:id="rId17"/>
    <p:sldId id="480" r:id="rId18"/>
    <p:sldId id="497" r:id="rId19"/>
    <p:sldId id="476" r:id="rId20"/>
    <p:sldId id="500" r:id="rId21"/>
    <p:sldId id="501" r:id="rId22"/>
  </p:sldIdLst>
  <p:sldSz cx="12192000" cy="6858000"/>
  <p:notesSz cx="6858000" cy="9144000"/>
  <p:custDataLst>
    <p:tags r:id="rId2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3399FF"/>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9" autoAdjust="0"/>
    <p:restoredTop sz="75351" autoAdjust="0"/>
  </p:normalViewPr>
  <p:slideViewPr>
    <p:cSldViewPr>
      <p:cViewPr varScale="1">
        <p:scale>
          <a:sx n="82" d="100"/>
          <a:sy n="82" d="100"/>
        </p:scale>
        <p:origin x="1688" y="1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3277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277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3277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66C6BA9E-11F6-4A27-B214-14C1FB742FCF}" type="slidenum">
              <a:rPr lang="en-US"/>
              <a:pPr>
                <a:defRPr/>
              </a:pPr>
              <a:t>‹#›</a:t>
            </a:fld>
            <a:endParaRPr lang="en-US"/>
          </a:p>
        </p:txBody>
      </p:sp>
    </p:spTree>
    <p:extLst>
      <p:ext uri="{BB962C8B-B14F-4D97-AF65-F5344CB8AC3E}">
        <p14:creationId xmlns:p14="http://schemas.microsoft.com/office/powerpoint/2010/main" val="3618055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778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427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778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78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778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624834B6-982A-4160-AE58-D3B2075CC072}" type="slidenum">
              <a:rPr lang="en-US"/>
              <a:pPr>
                <a:defRPr/>
              </a:pPr>
              <a:t>‹#›</a:t>
            </a:fld>
            <a:endParaRPr lang="en-US"/>
          </a:p>
        </p:txBody>
      </p:sp>
    </p:spTree>
    <p:extLst>
      <p:ext uri="{BB962C8B-B14F-4D97-AF65-F5344CB8AC3E}">
        <p14:creationId xmlns:p14="http://schemas.microsoft.com/office/powerpoint/2010/main" val="3245389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4EE13F6-9DB4-4B0D-9BF2-B44625278E6A}" type="slidenum">
              <a:rPr lang="en-US" smtClean="0"/>
              <a:pPr/>
              <a:t>1</a:t>
            </a:fld>
            <a:endParaRPr lang="en-US"/>
          </a:p>
        </p:txBody>
      </p:sp>
      <p:sp>
        <p:nvSpPr>
          <p:cNvPr id="55299" name="Rectangle 2"/>
          <p:cNvSpPr>
            <a:spLocks noGrp="1" noRot="1" noChangeAspect="1" noChangeArrowheads="1" noTextEdit="1"/>
          </p:cNvSpPr>
          <p:nvPr>
            <p:ph type="sldImg"/>
          </p:nvPr>
        </p:nvSpPr>
        <p:spPr>
          <a:xfrm>
            <a:off x="381000" y="685800"/>
            <a:ext cx="6096000" cy="3429000"/>
          </a:xfrm>
          <a:ln/>
        </p:spPr>
      </p:sp>
      <p:sp>
        <p:nvSpPr>
          <p:cNvPr id="553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With</a:t>
            </a:r>
            <a:r>
              <a:rPr lang="en-US" baseline="0" dirty="0"/>
              <a:t> whom do I trade?: </a:t>
            </a:r>
            <a:r>
              <a:rPr lang="en-US" dirty="0"/>
              <a:t>I trade with like</a:t>
            </a:r>
            <a:r>
              <a:rPr lang="en-US" baseline="0" dirty="0"/>
              <a:t>-minded people, who are drawn to the positive vision that free and creative individuals are driven to excel, and in trading value for value, make the world a better place. I trade with people who create the virtuous spiral between ability and aspiration, in themselves and in others.</a:t>
            </a:r>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15</a:t>
            </a:fld>
            <a:endParaRPr lang="en-US"/>
          </a:p>
        </p:txBody>
      </p:sp>
    </p:spTree>
    <p:extLst>
      <p:ext uri="{BB962C8B-B14F-4D97-AF65-F5344CB8AC3E}">
        <p14:creationId xmlns:p14="http://schemas.microsoft.com/office/powerpoint/2010/main" val="3090089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18</a:t>
            </a:fld>
            <a:endParaRPr lang="en-US"/>
          </a:p>
        </p:txBody>
      </p:sp>
    </p:spTree>
    <p:extLst>
      <p:ext uri="{BB962C8B-B14F-4D97-AF65-F5344CB8AC3E}">
        <p14:creationId xmlns:p14="http://schemas.microsoft.com/office/powerpoint/2010/main" val="1100045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E3DE9A2-384D-4789-BE53-A944BD0EE20E}" type="slidenum">
              <a:rPr lang="en-US" smtClean="0"/>
              <a:pPr/>
              <a:t>19</a:t>
            </a:fld>
            <a:endParaRPr lang="en-US"/>
          </a:p>
        </p:txBody>
      </p:sp>
      <p:sp>
        <p:nvSpPr>
          <p:cNvPr id="56323" name="Rectangle 2"/>
          <p:cNvSpPr>
            <a:spLocks noGrp="1" noRot="1" noChangeAspect="1" noChangeArrowheads="1" noTextEdit="1"/>
          </p:cNvSpPr>
          <p:nvPr>
            <p:ph type="sldImg"/>
          </p:nvPr>
        </p:nvSpPr>
        <p:spPr>
          <a:xfrm>
            <a:off x="381000" y="685800"/>
            <a:ext cx="6096000" cy="3429000"/>
          </a:xfrm>
          <a:ln/>
        </p:spPr>
      </p:sp>
      <p:sp>
        <p:nvSpPr>
          <p:cNvPr id="5632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28956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20</a:t>
            </a:fld>
            <a:endParaRPr lang="en-US"/>
          </a:p>
        </p:txBody>
      </p:sp>
    </p:spTree>
    <p:extLst>
      <p:ext uri="{BB962C8B-B14F-4D97-AF65-F5344CB8AC3E}">
        <p14:creationId xmlns:p14="http://schemas.microsoft.com/office/powerpoint/2010/main" val="2879040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4834B6-982A-4160-AE58-D3B2075CC072}" type="slidenum">
              <a:rPr lang="en-US" smtClean="0"/>
              <a:pPr>
                <a:defRPr/>
              </a:pPr>
              <a:t>21</a:t>
            </a:fld>
            <a:endParaRPr lang="en-US"/>
          </a:p>
        </p:txBody>
      </p:sp>
    </p:spTree>
    <p:extLst>
      <p:ext uri="{BB962C8B-B14F-4D97-AF65-F5344CB8AC3E}">
        <p14:creationId xmlns:p14="http://schemas.microsoft.com/office/powerpoint/2010/main" val="17578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Here, the script needs to show that the dictionary</a:t>
            </a:r>
            <a:r>
              <a:rPr lang="en-US" baseline="0" dirty="0"/>
              <a:t> defines enterprise in two ways, and so should we.  You need to think in terms of being a CEO of “Me. </a:t>
            </a:r>
            <a:r>
              <a:rPr lang="en-US" baseline="0" dirty="0" err="1"/>
              <a:t>Inc</a:t>
            </a:r>
            <a:r>
              <a:rPr lang="en-US" baseline="0" dirty="0"/>
              <a:t>”, and also being enterprising.</a:t>
            </a:r>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2</a:t>
            </a:fld>
            <a:endParaRPr lang="en-US" dirty="0"/>
          </a:p>
        </p:txBody>
      </p:sp>
    </p:spTree>
    <p:extLst>
      <p:ext uri="{BB962C8B-B14F-4D97-AF65-F5344CB8AC3E}">
        <p14:creationId xmlns:p14="http://schemas.microsoft.com/office/powerpoint/2010/main" val="2045617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3</a:t>
            </a:fld>
            <a:endParaRPr lang="en-US"/>
          </a:p>
        </p:txBody>
      </p:sp>
    </p:spTree>
    <p:extLst>
      <p:ext uri="{BB962C8B-B14F-4D97-AF65-F5344CB8AC3E}">
        <p14:creationId xmlns:p14="http://schemas.microsoft.com/office/powerpoint/2010/main" val="92712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What is my purpose/mission?</a:t>
            </a:r>
            <a:r>
              <a:rPr lang="en-US" baseline="0" dirty="0"/>
              <a:t> :  To further the vision that social progress is born of free and creative individuals who, driven by self motivation, passion and a positive approach to trading value for value, make the world a better place.</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F199409A-63B5-4379-8620-3A15B1B38D9A}" type="slidenum">
              <a:rPr lang="en-US" smtClean="0"/>
              <a:pPr>
                <a:defRPr/>
              </a:pPr>
              <a:t>6</a:t>
            </a:fld>
            <a:endParaRPr lang="en-US" dirty="0"/>
          </a:p>
        </p:txBody>
      </p:sp>
    </p:spTree>
    <p:extLst>
      <p:ext uri="{BB962C8B-B14F-4D97-AF65-F5344CB8AC3E}">
        <p14:creationId xmlns:p14="http://schemas.microsoft.com/office/powerpoint/2010/main" val="1087920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Success for me:  To create new knowledge</a:t>
            </a:r>
            <a:r>
              <a:rPr lang="en-US" baseline="0" dirty="0"/>
              <a:t> and </a:t>
            </a:r>
            <a:r>
              <a:rPr lang="en-US" dirty="0"/>
              <a:t>develop</a:t>
            </a:r>
            <a:r>
              <a:rPr lang="en-US" baseline="0" dirty="0"/>
              <a:t> educational programs that empower lifelong learners, from high school through professional contexts.</a:t>
            </a:r>
            <a:endParaRPr lang="en-US" dirty="0"/>
          </a:p>
          <a:p>
            <a:endParaRPr lang="en-US" dirty="0"/>
          </a:p>
        </p:txBody>
      </p:sp>
      <p:sp>
        <p:nvSpPr>
          <p:cNvPr id="4" name="Slide Number Placeholder 3"/>
          <p:cNvSpPr>
            <a:spLocks noGrp="1"/>
          </p:cNvSpPr>
          <p:nvPr>
            <p:ph type="sldNum" sz="quarter" idx="10"/>
          </p:nvPr>
        </p:nvSpPr>
        <p:spPr/>
        <p:txBody>
          <a:bodyPr/>
          <a:lstStyle/>
          <a:p>
            <a:fld id="{EE1E0600-6B11-4460-AAFA-E1A33A060F55}" type="slidenum">
              <a:rPr lang="en-US" smtClean="0"/>
              <a:t>8</a:t>
            </a:fld>
            <a:endParaRPr lang="en-US"/>
          </a:p>
        </p:txBody>
      </p:sp>
    </p:spTree>
    <p:extLst>
      <p:ext uri="{BB962C8B-B14F-4D97-AF65-F5344CB8AC3E}">
        <p14:creationId xmlns:p14="http://schemas.microsoft.com/office/powerpoint/2010/main" val="870972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E0600-6B11-4460-AAFA-E1A33A060F55}" type="slidenum">
              <a:rPr lang="en-US" smtClean="0"/>
              <a:t>9</a:t>
            </a:fld>
            <a:endParaRPr lang="en-US"/>
          </a:p>
        </p:txBody>
      </p:sp>
    </p:spTree>
    <p:extLst>
      <p:ext uri="{BB962C8B-B14F-4D97-AF65-F5344CB8AC3E}">
        <p14:creationId xmlns:p14="http://schemas.microsoft.com/office/powerpoint/2010/main" val="8627512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11</a:t>
            </a:fld>
            <a:endParaRPr lang="en-US"/>
          </a:p>
        </p:txBody>
      </p:sp>
    </p:spTree>
    <p:extLst>
      <p:ext uri="{BB962C8B-B14F-4D97-AF65-F5344CB8AC3E}">
        <p14:creationId xmlns:p14="http://schemas.microsoft.com/office/powerpoint/2010/main" val="2423213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What</a:t>
            </a:r>
            <a:r>
              <a:rPr lang="en-US" baseline="0" dirty="0"/>
              <a:t> is my feature-benefit matrix:  Integrate research, teaching and engagement to create unique programs that cater to the needs of the innovative and entrepreneurial spirit, and which provide the skills, savvy and moral ground for the producer and value creator.</a:t>
            </a:r>
            <a:endParaRPr lang="en-US" dirty="0"/>
          </a:p>
        </p:txBody>
      </p:sp>
      <p:sp>
        <p:nvSpPr>
          <p:cNvPr id="4" name="Slide Number Placeholder 3"/>
          <p:cNvSpPr>
            <a:spLocks noGrp="1"/>
          </p:cNvSpPr>
          <p:nvPr>
            <p:ph type="sldNum" sz="quarter" idx="10"/>
          </p:nvPr>
        </p:nvSpPr>
        <p:spPr/>
        <p:txBody>
          <a:bodyPr/>
          <a:lstStyle/>
          <a:p>
            <a:pPr>
              <a:defRPr/>
            </a:pPr>
            <a:fld id="{86968B45-ED9A-4B77-8D3B-839BE19C3D6F}" type="slidenum">
              <a:rPr lang="en-US" smtClean="0"/>
              <a:pPr>
                <a:defRPr/>
              </a:pPr>
              <a:t>12</a:t>
            </a:fld>
            <a:endParaRPr lang="en-US"/>
          </a:p>
        </p:txBody>
      </p:sp>
    </p:spTree>
    <p:extLst>
      <p:ext uri="{BB962C8B-B14F-4D97-AF65-F5344CB8AC3E}">
        <p14:creationId xmlns:p14="http://schemas.microsoft.com/office/powerpoint/2010/main" val="84641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1E0600-6B11-4460-AAFA-E1A33A060F55}" type="slidenum">
              <a:rPr lang="en-US" smtClean="0"/>
              <a:t>14</a:t>
            </a:fld>
            <a:endParaRPr lang="en-US"/>
          </a:p>
        </p:txBody>
      </p:sp>
    </p:spTree>
    <p:extLst>
      <p:ext uri="{BB962C8B-B14F-4D97-AF65-F5344CB8AC3E}">
        <p14:creationId xmlns:p14="http://schemas.microsoft.com/office/powerpoint/2010/main" val="3360640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C70EBDB-54DB-4330-BE16-D7861B8B83B4}" type="slidenum">
              <a:rPr lang="en-US" smtClean="0"/>
              <a:pPr>
                <a:defRPr/>
              </a:pPr>
              <a:t>‹#›</a:t>
            </a:fld>
            <a:endParaRPr lang="en-US"/>
          </a:p>
        </p:txBody>
      </p:sp>
    </p:spTree>
    <p:extLst>
      <p:ext uri="{BB962C8B-B14F-4D97-AF65-F5344CB8AC3E}">
        <p14:creationId xmlns:p14="http://schemas.microsoft.com/office/powerpoint/2010/main" val="3343783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04AD95B-5D84-4057-A7C0-37CD965D1818}" type="slidenum">
              <a:rPr lang="en-US" smtClean="0"/>
              <a:pPr>
                <a:defRPr/>
              </a:pPr>
              <a:t>‹#›</a:t>
            </a:fld>
            <a:endParaRPr lang="en-US"/>
          </a:p>
        </p:txBody>
      </p:sp>
    </p:spTree>
    <p:extLst>
      <p:ext uri="{BB962C8B-B14F-4D97-AF65-F5344CB8AC3E}">
        <p14:creationId xmlns:p14="http://schemas.microsoft.com/office/powerpoint/2010/main" val="157401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04AD95B-5D84-4057-A7C0-37CD965D1818}" type="slidenum">
              <a:rPr lang="en-US" smtClean="0"/>
              <a:pPr>
                <a:defRPr/>
              </a:pPr>
              <a:t>‹#›</a:t>
            </a:fld>
            <a:endParaRPr lang="en-US"/>
          </a:p>
        </p:txBody>
      </p:sp>
    </p:spTree>
    <p:extLst>
      <p:ext uri="{BB962C8B-B14F-4D97-AF65-F5344CB8AC3E}">
        <p14:creationId xmlns:p14="http://schemas.microsoft.com/office/powerpoint/2010/main" val="38586086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5"/>
            <a:ext cx="10972800" cy="1139825"/>
          </a:xfrm>
        </p:spPr>
        <p:txBody>
          <a:bodyPr/>
          <a:lstStyle>
            <a:lvl1pPr>
              <a:defRPr>
                <a:solidFill>
                  <a:srgbClr val="C00000"/>
                </a:solidFill>
              </a:defRPr>
            </a:lvl1pPr>
          </a:lstStyle>
          <a:p>
            <a:r>
              <a:rPr lang="en-US" dirty="0"/>
              <a:t>Click to edit Master title style</a:t>
            </a:r>
          </a:p>
        </p:txBody>
      </p:sp>
      <p:sp>
        <p:nvSpPr>
          <p:cNvPr id="3" name="Text Placeholder 2"/>
          <p:cNvSpPr>
            <a:spLocks noGrp="1"/>
          </p:cNvSpPr>
          <p:nvPr>
            <p:ph type="body" sz="half" idx="1"/>
          </p:nvPr>
        </p:nvSpPr>
        <p:spPr>
          <a:xfrm>
            <a:off x="609600" y="1600202"/>
            <a:ext cx="5384800" cy="4530725"/>
          </a:xfrm>
        </p:spPr>
        <p:txBody>
          <a:bodyPr/>
          <a:lstStyle>
            <a:lvl1pPr>
              <a:buClr>
                <a:srgbClr val="C00000"/>
              </a:buClr>
              <a:defRPr/>
            </a:lvl1pPr>
            <a:lvl2pPr>
              <a:defRPr>
                <a:solidFill>
                  <a:srgbClr val="C00000"/>
                </a:solidFill>
              </a:defRPr>
            </a:lvl2pPr>
            <a:lvl3pPr>
              <a:buClr>
                <a:srgbClr val="C00000"/>
              </a:buClr>
              <a:defRPr/>
            </a:lvl3pPr>
            <a:lvl4pPr>
              <a:defRPr>
                <a:solidFill>
                  <a:srgbClr val="C00000"/>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2"/>
            <a:ext cx="5384800" cy="4530725"/>
          </a:xfrm>
        </p:spPr>
        <p:txBody>
          <a:bodyPr/>
          <a:lstStyle>
            <a:lvl1pPr>
              <a:buClr>
                <a:srgbClr val="C00000"/>
              </a:buClr>
              <a:defRPr/>
            </a:lvl1pPr>
            <a:lvl2pPr>
              <a:defRPr>
                <a:solidFill>
                  <a:srgbClr val="C00000"/>
                </a:solidFill>
              </a:defRPr>
            </a:lvl2pPr>
            <a:lvl3pPr>
              <a:buClr>
                <a:srgbClr val="C00000"/>
              </a:buClr>
              <a:defRPr/>
            </a:lvl3pPr>
            <a:lvl4pPr>
              <a:defRPr>
                <a:solidFill>
                  <a:srgbClr val="C00000"/>
                </a:solidFill>
              </a:defRPr>
            </a:lvl4pPr>
            <a:lvl5pPr>
              <a:buClr>
                <a:srgbClr val="C00000"/>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42243F2-701F-4033-A396-E12169E62B69}" type="slidenum">
              <a:rPr lang="en-US" smtClean="0"/>
              <a:pPr>
                <a:defRPr/>
              </a:pPr>
              <a:t>‹#›</a:t>
            </a:fld>
            <a:endParaRPr lang="en-US"/>
          </a:p>
        </p:txBody>
      </p:sp>
    </p:spTree>
    <p:extLst>
      <p:ext uri="{BB962C8B-B14F-4D97-AF65-F5344CB8AC3E}">
        <p14:creationId xmlns:p14="http://schemas.microsoft.com/office/powerpoint/2010/main" val="175750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00000"/>
                </a:solidFill>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C00000"/>
              </a:buClr>
              <a:defRPr/>
            </a:lvl1pPr>
            <a:lvl2pPr>
              <a:buClr>
                <a:schemeClr val="tx1"/>
              </a:buClr>
              <a:defRPr>
                <a:solidFill>
                  <a:srgbClr val="C00000"/>
                </a:solidFill>
              </a:defRPr>
            </a:lvl2pPr>
            <a:lvl3pPr>
              <a:buClr>
                <a:srgbClr val="C00000"/>
              </a:buClr>
              <a:defRPr/>
            </a:lvl3pPr>
            <a:lvl4pPr>
              <a:buClr>
                <a:schemeClr val="tx1"/>
              </a:buClr>
              <a:defRPr>
                <a:solidFill>
                  <a:srgbClr val="C00000"/>
                </a:solidFill>
              </a:defRPr>
            </a:lvl4pPr>
            <a:lvl5pPr>
              <a:buClr>
                <a:srgbClr val="C00000"/>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DE74526-A04B-4683-82A4-05E592D1ECB5}" type="slidenum">
              <a:rPr lang="en-US" smtClean="0"/>
              <a:pPr>
                <a:defRPr/>
              </a:pPr>
              <a:t>‹#›</a:t>
            </a:fld>
            <a:endParaRPr lang="en-US"/>
          </a:p>
        </p:txBody>
      </p:sp>
    </p:spTree>
    <p:extLst>
      <p:ext uri="{BB962C8B-B14F-4D97-AF65-F5344CB8AC3E}">
        <p14:creationId xmlns:p14="http://schemas.microsoft.com/office/powerpoint/2010/main" val="722601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2FC0ED0-ABFE-4AE8-9EF8-EC2F1CE14F84}" type="slidenum">
              <a:rPr lang="en-US" altLang="en-US" smtClean="0"/>
              <a:pPr>
                <a:defRPr/>
              </a:pPr>
              <a:t>‹#›</a:t>
            </a:fld>
            <a:endParaRPr lang="en-US" altLang="en-US"/>
          </a:p>
        </p:txBody>
      </p:sp>
    </p:spTree>
    <p:extLst>
      <p:ext uri="{BB962C8B-B14F-4D97-AF65-F5344CB8AC3E}">
        <p14:creationId xmlns:p14="http://schemas.microsoft.com/office/powerpoint/2010/main" val="158906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FDE24CE-C786-4D90-8FF1-F90629A279E9}" type="slidenum">
              <a:rPr lang="en-US" smtClean="0"/>
              <a:pPr>
                <a:defRPr/>
              </a:pPr>
              <a:t>‹#›</a:t>
            </a:fld>
            <a:endParaRPr lang="en-US"/>
          </a:p>
        </p:txBody>
      </p:sp>
    </p:spTree>
    <p:extLst>
      <p:ext uri="{BB962C8B-B14F-4D97-AF65-F5344CB8AC3E}">
        <p14:creationId xmlns:p14="http://schemas.microsoft.com/office/powerpoint/2010/main" val="260899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7ECC15A6-4816-4A7D-B3CA-1D5A656A3657}" type="slidenum">
              <a:rPr lang="en-US" smtClean="0"/>
              <a:pPr>
                <a:defRPr/>
              </a:pPr>
              <a:t>‹#›</a:t>
            </a:fld>
            <a:endParaRPr lang="en-US"/>
          </a:p>
        </p:txBody>
      </p:sp>
    </p:spTree>
    <p:extLst>
      <p:ext uri="{BB962C8B-B14F-4D97-AF65-F5344CB8AC3E}">
        <p14:creationId xmlns:p14="http://schemas.microsoft.com/office/powerpoint/2010/main" val="2679948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B86550B9-3E6C-4E94-808F-B9F942A43718}" type="slidenum">
              <a:rPr lang="en-US" smtClean="0"/>
              <a:pPr>
                <a:defRPr/>
              </a:pPr>
              <a:t>‹#›</a:t>
            </a:fld>
            <a:endParaRPr lang="en-US"/>
          </a:p>
        </p:txBody>
      </p:sp>
    </p:spTree>
    <p:extLst>
      <p:ext uri="{BB962C8B-B14F-4D97-AF65-F5344CB8AC3E}">
        <p14:creationId xmlns:p14="http://schemas.microsoft.com/office/powerpoint/2010/main" val="419882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14E66EA-F5DE-420E-9967-624AF7FBD66D}" type="slidenum">
              <a:rPr lang="en-US" smtClean="0"/>
              <a:pPr>
                <a:defRPr/>
              </a:pPr>
              <a:t>‹#›</a:t>
            </a:fld>
            <a:endParaRPr lang="en-US"/>
          </a:p>
        </p:txBody>
      </p:sp>
    </p:spTree>
    <p:extLst>
      <p:ext uri="{BB962C8B-B14F-4D97-AF65-F5344CB8AC3E}">
        <p14:creationId xmlns:p14="http://schemas.microsoft.com/office/powerpoint/2010/main" val="2276814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5528A2C-52D8-48A1-84AE-2C03F7117E89}" type="slidenum">
              <a:rPr lang="en-US" smtClean="0"/>
              <a:pPr>
                <a:defRPr/>
              </a:pPr>
              <a:t>‹#›</a:t>
            </a:fld>
            <a:endParaRPr lang="en-US"/>
          </a:p>
        </p:txBody>
      </p:sp>
    </p:spTree>
    <p:extLst>
      <p:ext uri="{BB962C8B-B14F-4D97-AF65-F5344CB8AC3E}">
        <p14:creationId xmlns:p14="http://schemas.microsoft.com/office/powerpoint/2010/main" val="2654838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04AD95B-5D84-4057-A7C0-37CD965D1818}" type="slidenum">
              <a:rPr lang="en-US" smtClean="0"/>
              <a:pPr>
                <a:defRPr/>
              </a:pPr>
              <a:t>‹#›</a:t>
            </a:fld>
            <a:endParaRPr lang="en-US"/>
          </a:p>
        </p:txBody>
      </p:sp>
    </p:spTree>
    <p:extLst>
      <p:ext uri="{BB962C8B-B14F-4D97-AF65-F5344CB8AC3E}">
        <p14:creationId xmlns:p14="http://schemas.microsoft.com/office/powerpoint/2010/main" val="921908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04AD95B-5D84-4057-A7C0-37CD965D1818}" type="slidenum">
              <a:rPr lang="en-US" smtClean="0"/>
              <a:pPr>
                <a:defRPr/>
              </a:pPr>
              <a:t>‹#›</a:t>
            </a:fld>
            <a:endParaRPr lang="en-US"/>
          </a:p>
        </p:txBody>
      </p:sp>
    </p:spTree>
    <p:extLst>
      <p:ext uri="{BB962C8B-B14F-4D97-AF65-F5344CB8AC3E}">
        <p14:creationId xmlns:p14="http://schemas.microsoft.com/office/powerpoint/2010/main" val="2160986262"/>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1"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14400" y="914400"/>
            <a:ext cx="10515600" cy="1828800"/>
          </a:xfrm>
        </p:spPr>
        <p:txBody>
          <a:bodyPr>
            <a:noAutofit/>
          </a:bodyPr>
          <a:lstStyle/>
          <a:p>
            <a:pPr eaLnBrk="1" hangingPunct="1"/>
            <a:r>
              <a:rPr lang="en-US" sz="4000" b="1" dirty="0">
                <a:solidFill>
                  <a:srgbClr val="C00000"/>
                </a:solidFill>
              </a:rPr>
              <a:t>Fostering your Enterprise</a:t>
            </a:r>
          </a:p>
        </p:txBody>
      </p:sp>
      <p:sp>
        <p:nvSpPr>
          <p:cNvPr id="4099" name="Rectangle 3"/>
          <p:cNvSpPr>
            <a:spLocks noGrp="1" noChangeArrowheads="1"/>
          </p:cNvSpPr>
          <p:nvPr>
            <p:ph type="subTitle" idx="1"/>
          </p:nvPr>
        </p:nvSpPr>
        <p:spPr>
          <a:xfrm>
            <a:off x="2667000" y="4343400"/>
            <a:ext cx="7696200" cy="685800"/>
          </a:xfrm>
        </p:spPr>
        <p:txBody>
          <a:bodyPr>
            <a:noAutofit/>
          </a:bodyPr>
          <a:lstStyle/>
          <a:p>
            <a:pPr eaLnBrk="1" hangingPunct="1"/>
            <a:r>
              <a:rPr lang="en-US" sz="2400" b="1" dirty="0" err="1"/>
              <a:t>Rajshree</a:t>
            </a:r>
            <a:r>
              <a:rPr lang="en-US" sz="2400" b="1" dirty="0"/>
              <a:t> Agarwal</a:t>
            </a:r>
          </a:p>
        </p:txBody>
      </p:sp>
      <p:sp>
        <p:nvSpPr>
          <p:cNvPr id="2" name="Rectangle 1"/>
          <p:cNvSpPr/>
          <p:nvPr/>
        </p:nvSpPr>
        <p:spPr>
          <a:xfrm>
            <a:off x="2648989" y="5105401"/>
            <a:ext cx="7010400" cy="923330"/>
          </a:xfrm>
          <a:prstGeom prst="rect">
            <a:avLst/>
          </a:prstGeom>
        </p:spPr>
        <p:txBody>
          <a:bodyPr wrap="square">
            <a:spAutoFit/>
          </a:bodyPr>
          <a:lstStyle/>
          <a:p>
            <a:pPr algn="ctr" eaLnBrk="1" hangingPunct="1"/>
            <a:r>
              <a:rPr lang="en-US" dirty="0"/>
              <a:t>Rudolph </a:t>
            </a:r>
            <a:r>
              <a:rPr lang="en-US" dirty="0" err="1"/>
              <a:t>Lamone</a:t>
            </a:r>
            <a:r>
              <a:rPr lang="en-US" dirty="0"/>
              <a:t> Chair &amp; Professor of Strategy &amp; Entrepreneurship</a:t>
            </a:r>
          </a:p>
          <a:p>
            <a:pPr algn="ctr" eaLnBrk="1" hangingPunct="1"/>
            <a:r>
              <a:rPr lang="en-US" dirty="0"/>
              <a:t>Director, Ed Snider Center for Enterprise and Markets</a:t>
            </a:r>
          </a:p>
          <a:p>
            <a:pPr algn="ctr" eaLnBrk="1" hangingPunct="1"/>
            <a:r>
              <a:rPr lang="en-US" dirty="0"/>
              <a:t>Maryland Smith School of Business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2286000" y="2362200"/>
            <a:ext cx="7543800" cy="1600200"/>
          </a:xfrm>
        </p:spPr>
        <p:txBody>
          <a:bodyPr>
            <a:normAutofit/>
          </a:bodyPr>
          <a:lstStyle/>
          <a:p>
            <a:pPr marL="0" indent="0" algn="ctr">
              <a:buNone/>
            </a:pPr>
            <a:r>
              <a:rPr lang="en-US" altLang="en-US" sz="4000" dirty="0">
                <a:solidFill>
                  <a:srgbClr val="C00000"/>
                </a:solidFill>
              </a:rPr>
              <a:t>What is MY value proposition? </a:t>
            </a:r>
          </a:p>
          <a:p>
            <a:pPr marL="0" indent="0" algn="ctr">
              <a:buNone/>
            </a:pPr>
            <a:r>
              <a:rPr lang="en-US" altLang="en-US" sz="4000" dirty="0">
                <a:solidFill>
                  <a:srgbClr val="C00000"/>
                </a:solidFill>
              </a:rPr>
              <a:t>(in say five years)</a:t>
            </a:r>
          </a:p>
        </p:txBody>
      </p:sp>
    </p:spTree>
    <p:extLst>
      <p:ext uri="{BB962C8B-B14F-4D97-AF65-F5344CB8AC3E}">
        <p14:creationId xmlns:p14="http://schemas.microsoft.com/office/powerpoint/2010/main" val="3411720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
                                  </p:stCondLst>
                                  <p:childTnLst>
                                    <p:set>
                                      <p:cBhvr>
                                        <p:cTn id="6" dur="1" fill="hold">
                                          <p:stCondLst>
                                            <p:cond delay="0"/>
                                          </p:stCondLst>
                                        </p:cTn>
                                        <p:tgtEl>
                                          <p:spTgt spid="17410">
                                            <p:txEl>
                                              <p:pRg st="0" end="0"/>
                                            </p:txEl>
                                          </p:spTgt>
                                        </p:tgtEl>
                                        <p:attrNameLst>
                                          <p:attrName>style.visibility</p:attrName>
                                        </p:attrNameLst>
                                      </p:cBhvr>
                                      <p:to>
                                        <p:strVal val="visible"/>
                                      </p:to>
                                    </p:set>
                                  </p:childTnLst>
                                </p:cTn>
                              </p:par>
                              <p:par>
                                <p:cTn id="7" presetID="1" presetClass="entr" presetSubtype="0" fill="hold" grpId="0" nodeType="withEffect">
                                  <p:stCondLst>
                                    <p:cond delay="100"/>
                                  </p:stCondLst>
                                  <p:childTnLst>
                                    <p:set>
                                      <p:cBhvr>
                                        <p:cTn id="8"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Value…</a:t>
            </a:r>
          </a:p>
        </p:txBody>
      </p:sp>
      <p:sp>
        <p:nvSpPr>
          <p:cNvPr id="6" name="Content Placeholder 2"/>
          <p:cNvSpPr txBox="1">
            <a:spLocks/>
          </p:cNvSpPr>
          <p:nvPr/>
        </p:nvSpPr>
        <p:spPr>
          <a:xfrm>
            <a:off x="1981200" y="1676400"/>
            <a:ext cx="8077200" cy="2057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i="1" dirty="0"/>
              <a:t>I don’t think its good that we’re perceived as different. </a:t>
            </a:r>
          </a:p>
          <a:p>
            <a:pPr marL="0" indent="0" algn="ctr">
              <a:buNone/>
            </a:pPr>
            <a:r>
              <a:rPr lang="en-US" sz="2800" i="1" dirty="0"/>
              <a:t>I think its important we’re perceived as much better.</a:t>
            </a:r>
          </a:p>
          <a:p>
            <a:pPr marL="0" indent="0" algn="ctr">
              <a:buNone/>
            </a:pPr>
            <a:r>
              <a:rPr lang="en-US" sz="2800" i="1" dirty="0"/>
              <a:t> If being different is essential to [being better], then we have to do that.</a:t>
            </a:r>
            <a:endParaRPr lang="en-US" altLang="en-US" sz="2800" i="1" dirty="0"/>
          </a:p>
        </p:txBody>
      </p:sp>
      <p:sp>
        <p:nvSpPr>
          <p:cNvPr id="4" name="TextBox 3"/>
          <p:cNvSpPr txBox="1"/>
          <p:nvPr/>
        </p:nvSpPr>
        <p:spPr>
          <a:xfrm>
            <a:off x="8153401" y="6248400"/>
            <a:ext cx="1155445" cy="369332"/>
          </a:xfrm>
          <a:prstGeom prst="rect">
            <a:avLst/>
          </a:prstGeom>
          <a:noFill/>
        </p:spPr>
        <p:txBody>
          <a:bodyPr wrap="none" rtlCol="0">
            <a:spAutoFit/>
          </a:bodyPr>
          <a:lstStyle/>
          <a:p>
            <a:r>
              <a:rPr lang="en-US" dirty="0"/>
              <a:t>Steve Jobs</a:t>
            </a:r>
          </a:p>
        </p:txBody>
      </p:sp>
      <p:sp>
        <p:nvSpPr>
          <p:cNvPr id="7" name="AutoShape 4" descr="Image result for Steve Jobs"/>
          <p:cNvSpPr>
            <a:spLocks noChangeAspect="1" noChangeArrowheads="1"/>
          </p:cNvSpPr>
          <p:nvPr/>
        </p:nvSpPr>
        <p:spPr bwMode="auto">
          <a:xfrm>
            <a:off x="1679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Image result for Steve Jobs"/>
          <p:cNvSpPr>
            <a:spLocks noChangeAspect="1" noChangeArrowheads="1"/>
          </p:cNvSpPr>
          <p:nvPr/>
        </p:nvSpPr>
        <p:spPr bwMode="auto">
          <a:xfrm>
            <a:off x="18319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6585" y="4495800"/>
            <a:ext cx="2819400" cy="161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8298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“feature-benefit” matrix</a:t>
            </a:r>
          </a:p>
        </p:txBody>
      </p:sp>
      <p:cxnSp>
        <p:nvCxnSpPr>
          <p:cNvPr id="5" name="Straight Arrow Connector 4"/>
          <p:cNvCxnSpPr>
            <a:cxnSpLocks noChangeShapeType="1"/>
          </p:cNvCxnSpPr>
          <p:nvPr/>
        </p:nvCxnSpPr>
        <p:spPr bwMode="auto">
          <a:xfrm>
            <a:off x="3532188" y="5334000"/>
            <a:ext cx="6450012"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6" name="Straight Arrow Connector 5"/>
          <p:cNvCxnSpPr>
            <a:cxnSpLocks noChangeShapeType="1"/>
          </p:cNvCxnSpPr>
          <p:nvPr/>
        </p:nvCxnSpPr>
        <p:spPr bwMode="auto">
          <a:xfrm flipV="1">
            <a:off x="3554413" y="1447800"/>
            <a:ext cx="0" cy="38862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1" name="Rectangle 10"/>
          <p:cNvSpPr>
            <a:spLocks noChangeArrowheads="1"/>
          </p:cNvSpPr>
          <p:nvPr/>
        </p:nvSpPr>
        <p:spPr bwMode="auto">
          <a:xfrm>
            <a:off x="3543300" y="3543300"/>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Undistinguished and Unemployed</a:t>
            </a:r>
          </a:p>
        </p:txBody>
      </p:sp>
      <p:sp>
        <p:nvSpPr>
          <p:cNvPr id="12" name="Rectangle 11"/>
          <p:cNvSpPr>
            <a:spLocks noChangeArrowheads="1"/>
          </p:cNvSpPr>
          <p:nvPr/>
        </p:nvSpPr>
        <p:spPr bwMode="auto">
          <a:xfrm>
            <a:off x="3532188" y="1763713"/>
            <a:ext cx="2971800" cy="1790700"/>
          </a:xfrm>
          <a:prstGeom prst="rect">
            <a:avLst/>
          </a:prstGeom>
          <a:solidFill>
            <a:schemeClr val="tx1">
              <a:lumMod val="25000"/>
              <a:lumOff val="75000"/>
            </a:schemeClr>
          </a:solidFill>
          <a:ln w="9525" algn="ctr">
            <a:solidFill>
              <a:schemeClr val="tx1"/>
            </a:solidFill>
            <a:round/>
            <a:headEnd/>
            <a:tailEnd/>
          </a:ln>
        </p:spPr>
        <p:txBody>
          <a:bodyPr/>
          <a:lstStyle/>
          <a:p>
            <a:pPr eaLnBrk="0" hangingPunct="0"/>
            <a:endParaRPr lang="en-US" altLang="en-US" dirty="0">
              <a:cs typeface="Arial" charset="0"/>
            </a:endParaRPr>
          </a:p>
          <a:p>
            <a:pPr eaLnBrk="0" hangingPunct="0"/>
            <a:endParaRPr lang="en-US" altLang="en-US" dirty="0">
              <a:cs typeface="Arial" charset="0"/>
            </a:endParaRPr>
          </a:p>
          <a:p>
            <a:pPr eaLnBrk="0" hangingPunct="0"/>
            <a:r>
              <a:rPr lang="en-US" altLang="en-US" dirty="0">
                <a:latin typeface="Arial" charset="0"/>
                <a:cs typeface="Arial" charset="0"/>
              </a:rPr>
              <a:t>Cogs in a wheel, easily replaceable</a:t>
            </a:r>
          </a:p>
        </p:txBody>
      </p:sp>
      <p:sp>
        <p:nvSpPr>
          <p:cNvPr id="13" name="Rectangle 12"/>
          <p:cNvSpPr>
            <a:spLocks noChangeArrowheads="1"/>
          </p:cNvSpPr>
          <p:nvPr/>
        </p:nvSpPr>
        <p:spPr bwMode="auto">
          <a:xfrm>
            <a:off x="6526213" y="1763713"/>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r>
              <a:rPr lang="en-US" altLang="en-US" dirty="0">
                <a:latin typeface="Arial" charset="0"/>
              </a:rPr>
              <a:t>Indispensable!</a:t>
            </a:r>
          </a:p>
        </p:txBody>
      </p:sp>
      <p:sp>
        <p:nvSpPr>
          <p:cNvPr id="14" name="Rectangle 13"/>
          <p:cNvSpPr>
            <a:spLocks noChangeArrowheads="1"/>
          </p:cNvSpPr>
          <p:nvPr/>
        </p:nvSpPr>
        <p:spPr bwMode="auto">
          <a:xfrm>
            <a:off x="6526213" y="3543300"/>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a:latin typeface="Arial" charset="0"/>
            </a:endParaRPr>
          </a:p>
          <a:p>
            <a:pPr algn="ctr"/>
            <a:r>
              <a:rPr lang="en-US" altLang="en-US">
                <a:latin typeface="Arial" charset="0"/>
              </a:rPr>
              <a:t>You are the Belle/Prince of the Ball, but no-one is coming to your party!</a:t>
            </a:r>
          </a:p>
        </p:txBody>
      </p:sp>
      <p:sp>
        <p:nvSpPr>
          <p:cNvPr id="16" name="TextBox 15"/>
          <p:cNvSpPr txBox="1">
            <a:spLocks noChangeArrowheads="1"/>
          </p:cNvSpPr>
          <p:nvPr/>
        </p:nvSpPr>
        <p:spPr bwMode="auto">
          <a:xfrm>
            <a:off x="5181600" y="5867400"/>
            <a:ext cx="40671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eaLnBrk="1" hangingPunct="1"/>
            <a:r>
              <a:rPr lang="en-US" altLang="en-US" dirty="0"/>
              <a:t>What is unique about your abilities</a:t>
            </a:r>
          </a:p>
        </p:txBody>
      </p:sp>
      <p:sp>
        <p:nvSpPr>
          <p:cNvPr id="17" name="TextBox 16"/>
          <p:cNvSpPr txBox="1">
            <a:spLocks noChangeArrowheads="1"/>
          </p:cNvSpPr>
          <p:nvPr/>
        </p:nvSpPr>
        <p:spPr bwMode="auto">
          <a:xfrm>
            <a:off x="1668219" y="3092451"/>
            <a:ext cx="1828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eaLnBrk="1" hangingPunct="1"/>
            <a:r>
              <a:rPr lang="en-US" altLang="en-US" dirty="0"/>
              <a:t>How does it benefit the “consumer”</a:t>
            </a:r>
          </a:p>
        </p:txBody>
      </p:sp>
      <p:sp>
        <p:nvSpPr>
          <p:cNvPr id="18" name="5-Point Star 17"/>
          <p:cNvSpPr/>
          <p:nvPr/>
        </p:nvSpPr>
        <p:spPr bwMode="auto">
          <a:xfrm>
            <a:off x="7554913" y="2484438"/>
            <a:ext cx="914400" cy="914400"/>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endParaRPr>
          </a:p>
        </p:txBody>
      </p:sp>
    </p:spTree>
    <p:custDataLst>
      <p:tags r:id="rId1"/>
    </p:custDataLst>
    <p:extLst>
      <p:ext uri="{BB962C8B-B14F-4D97-AF65-F5344CB8AC3E}">
        <p14:creationId xmlns:p14="http://schemas.microsoft.com/office/powerpoint/2010/main" val="3001727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6"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2286000" y="2362200"/>
            <a:ext cx="7543800" cy="1600200"/>
          </a:xfrm>
        </p:spPr>
        <p:txBody>
          <a:bodyPr>
            <a:normAutofit/>
          </a:bodyPr>
          <a:lstStyle/>
          <a:p>
            <a:pPr marL="0" indent="0" algn="ctr">
              <a:buNone/>
            </a:pPr>
            <a:r>
              <a:rPr lang="en-US" altLang="en-US" sz="4000" dirty="0"/>
              <a:t>With whom should I trade?</a:t>
            </a:r>
          </a:p>
        </p:txBody>
      </p:sp>
    </p:spTree>
    <p:extLst>
      <p:ext uri="{BB962C8B-B14F-4D97-AF65-F5344CB8AC3E}">
        <p14:creationId xmlns:p14="http://schemas.microsoft.com/office/powerpoint/2010/main" val="2266560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918147" y="1981200"/>
            <a:ext cx="8355706" cy="2743200"/>
          </a:xfrm>
        </p:spPr>
        <p:txBody>
          <a:bodyPr>
            <a:noAutofit/>
          </a:bodyPr>
          <a:lstStyle/>
          <a:p>
            <a:pPr marL="0" indent="0" algn="ctr">
              <a:buNone/>
            </a:pPr>
            <a:r>
              <a:rPr lang="en-US" sz="2800" i="1" dirty="0"/>
              <a:t>A trader…does not treat men as masters or slaves, but as independent equals. He deals with men by means of a free, voluntary, exchange—an exchange which benefits both parties by their own independent judgment.</a:t>
            </a:r>
          </a:p>
        </p:txBody>
      </p:sp>
      <p:sp>
        <p:nvSpPr>
          <p:cNvPr id="6" name="TextBox 5"/>
          <p:cNvSpPr txBox="1"/>
          <p:nvPr/>
        </p:nvSpPr>
        <p:spPr>
          <a:xfrm>
            <a:off x="5638801" y="6397109"/>
            <a:ext cx="1071319" cy="369332"/>
          </a:xfrm>
          <a:prstGeom prst="rect">
            <a:avLst/>
          </a:prstGeom>
          <a:noFill/>
        </p:spPr>
        <p:txBody>
          <a:bodyPr wrap="none" rtlCol="0">
            <a:spAutoFit/>
          </a:bodyPr>
          <a:lstStyle/>
          <a:p>
            <a:r>
              <a:rPr lang="en-US" dirty="0" err="1"/>
              <a:t>Ayn</a:t>
            </a:r>
            <a:r>
              <a:rPr lang="en-US" dirty="0"/>
              <a:t> Rand</a:t>
            </a:r>
          </a:p>
        </p:txBody>
      </p:sp>
      <p:sp>
        <p:nvSpPr>
          <p:cNvPr id="7" name="Title 1"/>
          <p:cNvSpPr txBox="1">
            <a:spLocks/>
          </p:cNvSpPr>
          <p:nvPr/>
        </p:nvSpPr>
        <p:spPr>
          <a:xfrm>
            <a:off x="1816994" y="1524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solidFill>
                  <a:srgbClr val="C00000"/>
                </a:solidFill>
              </a:rPr>
              <a:t>The trader principle</a:t>
            </a:r>
          </a:p>
        </p:txBody>
      </p:sp>
      <p:pic>
        <p:nvPicPr>
          <p:cNvPr id="8" name="Picture 7"/>
          <p:cNvPicPr>
            <a:picLocks noChangeAspect="1"/>
          </p:cNvPicPr>
          <p:nvPr/>
        </p:nvPicPr>
        <p:blipFill>
          <a:blip r:embed="rId3"/>
          <a:stretch>
            <a:fillRect/>
          </a:stretch>
        </p:blipFill>
        <p:spPr>
          <a:xfrm>
            <a:off x="5334000" y="4545597"/>
            <a:ext cx="1524000" cy="1857375"/>
          </a:xfrm>
          <a:prstGeom prst="rect">
            <a:avLst/>
          </a:prstGeom>
        </p:spPr>
      </p:pic>
    </p:spTree>
    <p:extLst>
      <p:ext uri="{BB962C8B-B14F-4D97-AF65-F5344CB8AC3E}">
        <p14:creationId xmlns:p14="http://schemas.microsoft.com/office/powerpoint/2010/main" val="292624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Voluntary relationships</a:t>
            </a:r>
          </a:p>
        </p:txBody>
      </p:sp>
      <p:cxnSp>
        <p:nvCxnSpPr>
          <p:cNvPr id="5" name="Straight Arrow Connector 4"/>
          <p:cNvCxnSpPr>
            <a:cxnSpLocks noChangeShapeType="1"/>
          </p:cNvCxnSpPr>
          <p:nvPr/>
        </p:nvCxnSpPr>
        <p:spPr bwMode="auto">
          <a:xfrm>
            <a:off x="3532188" y="5334000"/>
            <a:ext cx="6450012"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6" name="Straight Arrow Connector 5"/>
          <p:cNvCxnSpPr>
            <a:cxnSpLocks noChangeShapeType="1"/>
          </p:cNvCxnSpPr>
          <p:nvPr/>
        </p:nvCxnSpPr>
        <p:spPr bwMode="auto">
          <a:xfrm flipV="1">
            <a:off x="3554413" y="1447800"/>
            <a:ext cx="0" cy="38862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1" name="Rectangle 10"/>
          <p:cNvSpPr>
            <a:spLocks noChangeArrowheads="1"/>
          </p:cNvSpPr>
          <p:nvPr/>
        </p:nvSpPr>
        <p:spPr bwMode="auto">
          <a:xfrm>
            <a:off x="3554413" y="3554413"/>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LOSE-LOSE</a:t>
            </a:r>
          </a:p>
        </p:txBody>
      </p:sp>
      <p:sp>
        <p:nvSpPr>
          <p:cNvPr id="12" name="Rectangle 11"/>
          <p:cNvSpPr>
            <a:spLocks noChangeArrowheads="1"/>
          </p:cNvSpPr>
          <p:nvPr/>
        </p:nvSpPr>
        <p:spPr bwMode="auto">
          <a:xfrm>
            <a:off x="3554413" y="1766888"/>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endParaRPr lang="en-US" altLang="en-US" dirty="0">
              <a:latin typeface="Arial" charset="0"/>
            </a:endParaRPr>
          </a:p>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LOSE-WIN</a:t>
            </a:r>
          </a:p>
        </p:txBody>
      </p:sp>
      <p:sp>
        <p:nvSpPr>
          <p:cNvPr id="13" name="Rectangle 12"/>
          <p:cNvSpPr>
            <a:spLocks noChangeArrowheads="1"/>
          </p:cNvSpPr>
          <p:nvPr/>
        </p:nvSpPr>
        <p:spPr bwMode="auto">
          <a:xfrm>
            <a:off x="6526213" y="1763713"/>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r>
              <a:rPr lang="en-US" altLang="en-US" dirty="0">
                <a:latin typeface="Arial" charset="0"/>
              </a:rPr>
              <a:t>WIN-WIN</a:t>
            </a:r>
          </a:p>
        </p:txBody>
      </p:sp>
      <p:sp>
        <p:nvSpPr>
          <p:cNvPr id="14" name="Rectangle 13"/>
          <p:cNvSpPr>
            <a:spLocks noChangeArrowheads="1"/>
          </p:cNvSpPr>
          <p:nvPr/>
        </p:nvSpPr>
        <p:spPr bwMode="auto">
          <a:xfrm>
            <a:off x="6526213" y="3543300"/>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WIN-LOSE</a:t>
            </a:r>
          </a:p>
        </p:txBody>
      </p:sp>
      <p:sp>
        <p:nvSpPr>
          <p:cNvPr id="16" name="TextBox 15"/>
          <p:cNvSpPr txBox="1">
            <a:spLocks noChangeArrowheads="1"/>
          </p:cNvSpPr>
          <p:nvPr/>
        </p:nvSpPr>
        <p:spPr bwMode="auto">
          <a:xfrm>
            <a:off x="3429000" y="5498068"/>
            <a:ext cx="58753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eaLnBrk="1" hangingPunct="1"/>
            <a:r>
              <a:rPr lang="en-US" altLang="en-US" dirty="0"/>
              <a:t>Benefit to you  ( what you love or is important to you)</a:t>
            </a:r>
          </a:p>
        </p:txBody>
      </p:sp>
      <p:sp>
        <p:nvSpPr>
          <p:cNvPr id="17" name="TextBox 16"/>
          <p:cNvSpPr txBox="1">
            <a:spLocks noChangeArrowheads="1"/>
          </p:cNvSpPr>
          <p:nvPr/>
        </p:nvSpPr>
        <p:spPr bwMode="auto">
          <a:xfrm>
            <a:off x="1600200" y="2662238"/>
            <a:ext cx="18288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eaLnBrk="1" hangingPunct="1"/>
            <a:r>
              <a:rPr lang="en-US" altLang="en-US" dirty="0"/>
              <a:t>Benefit to the other</a:t>
            </a:r>
          </a:p>
          <a:p>
            <a:pPr algn="ctr" eaLnBrk="1" hangingPunct="1"/>
            <a:r>
              <a:rPr lang="en-US" altLang="en-US" dirty="0"/>
              <a:t> (making the world a better place)</a:t>
            </a:r>
          </a:p>
        </p:txBody>
      </p:sp>
      <p:sp>
        <p:nvSpPr>
          <p:cNvPr id="18" name="5-Point Star 17"/>
          <p:cNvSpPr/>
          <p:nvPr/>
        </p:nvSpPr>
        <p:spPr bwMode="auto">
          <a:xfrm>
            <a:off x="7554913" y="2484438"/>
            <a:ext cx="914400" cy="914400"/>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endParaRPr>
          </a:p>
        </p:txBody>
      </p:sp>
      <p:sp>
        <p:nvSpPr>
          <p:cNvPr id="3" name="Right Arrow 2"/>
          <p:cNvSpPr/>
          <p:nvPr/>
        </p:nvSpPr>
        <p:spPr>
          <a:xfrm rot="5400000">
            <a:off x="4684062" y="3316937"/>
            <a:ext cx="842676" cy="457203"/>
          </a:xfrm>
          <a:prstGeom prst="rightArrow">
            <a:avLst/>
          </a:prstGeom>
          <a:solidFill>
            <a:srgbClr val="C0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rot="10800000">
            <a:off x="6104875" y="4112365"/>
            <a:ext cx="842676" cy="457203"/>
          </a:xfrm>
          <a:prstGeom prst="rightArrow">
            <a:avLst/>
          </a:prstGeom>
          <a:solidFill>
            <a:srgbClr val="C0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37031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6" grpId="0"/>
      <p:bldP spid="17" grpId="0"/>
      <p:bldP spid="3"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ltLang="en-US" dirty="0"/>
              <a:t>Enterprising Ability and Aspiration</a:t>
            </a:r>
            <a:endParaRPr lang="en-US" dirty="0"/>
          </a:p>
        </p:txBody>
      </p:sp>
      <p:sp>
        <p:nvSpPr>
          <p:cNvPr id="24579" name="Content Placeholder 2"/>
          <p:cNvSpPr>
            <a:spLocks noGrp="1"/>
          </p:cNvSpPr>
          <p:nvPr>
            <p:ph idx="1"/>
          </p:nvPr>
        </p:nvSpPr>
        <p:spPr/>
        <p:txBody>
          <a:bodyPr>
            <a:normAutofit/>
          </a:bodyPr>
          <a:lstStyle/>
          <a:p>
            <a:r>
              <a:rPr lang="en-US" altLang="en-US" dirty="0"/>
              <a:t>Making the world a better place, by doing something important for yourself</a:t>
            </a:r>
          </a:p>
          <a:p>
            <a:endParaRPr lang="en-US" altLang="en-US" dirty="0"/>
          </a:p>
          <a:p>
            <a:r>
              <a:rPr lang="en-US" altLang="en-US" dirty="0"/>
              <a:t>Loving what you do, and being very good at it</a:t>
            </a:r>
          </a:p>
          <a:p>
            <a:pPr marL="0" indent="0">
              <a:buNone/>
            </a:pPr>
            <a:endParaRPr lang="en-US" altLang="en-US" dirty="0"/>
          </a:p>
          <a:p>
            <a:r>
              <a:rPr lang="en-US" altLang="en-US" dirty="0"/>
              <a:t>Creating unique features in yourself that provide value in trade</a:t>
            </a:r>
          </a:p>
          <a:p>
            <a:endParaRPr lang="en-US" altLang="en-US" dirty="0"/>
          </a:p>
          <a:p>
            <a:r>
              <a:rPr lang="en-US" altLang="en-US" dirty="0"/>
              <a:t>Seeking win-win relationships:  collaboration, not competition is the hallmark of trade</a:t>
            </a:r>
          </a:p>
        </p:txBody>
      </p:sp>
    </p:spTree>
    <p:extLst>
      <p:ext uri="{BB962C8B-B14F-4D97-AF65-F5344CB8AC3E}">
        <p14:creationId xmlns:p14="http://schemas.microsoft.com/office/powerpoint/2010/main" val="1529993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You and the organization you choose to associate with…</a:t>
            </a:r>
          </a:p>
        </p:txBody>
      </p:sp>
      <p:sp>
        <p:nvSpPr>
          <p:cNvPr id="3" name="Content Placeholder 2"/>
          <p:cNvSpPr>
            <a:spLocks noGrp="1"/>
          </p:cNvSpPr>
          <p:nvPr>
            <p:ph idx="1"/>
          </p:nvPr>
        </p:nvSpPr>
        <p:spPr/>
        <p:txBody>
          <a:bodyPr/>
          <a:lstStyle/>
          <a:p>
            <a:r>
              <a:rPr lang="en-US" altLang="en-US" dirty="0">
                <a:solidFill>
                  <a:srgbClr val="404040"/>
                </a:solidFill>
                <a:cs typeface="Segoe UI Semilight" panose="020B0402040204020203" pitchFamily="34" charset="0"/>
              </a:rPr>
              <a:t>Organizations are made of individuals with</a:t>
            </a:r>
            <a:endParaRPr lang="en-US" dirty="0"/>
          </a:p>
          <a:p>
            <a:pPr lvl="1"/>
            <a:r>
              <a:rPr lang="en-US" dirty="0">
                <a:cs typeface="Segoe UI Semilight" panose="020B0402040204020203" pitchFamily="34" charset="0"/>
              </a:rPr>
              <a:t>Different goals</a:t>
            </a:r>
          </a:p>
          <a:p>
            <a:pPr lvl="1"/>
            <a:r>
              <a:rPr lang="en-US" dirty="0">
                <a:cs typeface="Segoe UI Semilight" panose="020B0402040204020203" pitchFamily="34" charset="0"/>
              </a:rPr>
              <a:t>Different skills</a:t>
            </a:r>
          </a:p>
          <a:p>
            <a:pPr lvl="1"/>
            <a:r>
              <a:rPr lang="en-US" dirty="0">
                <a:cs typeface="Segoe UI Semilight" panose="020B0402040204020203" pitchFamily="34" charset="0"/>
              </a:rPr>
              <a:t>Different beliefs</a:t>
            </a:r>
          </a:p>
          <a:p>
            <a:pPr lvl="1"/>
            <a:endParaRPr lang="en-US" dirty="0">
              <a:solidFill>
                <a:srgbClr val="404040"/>
              </a:solidFill>
              <a:cs typeface="Segoe UI Semilight" panose="020B0402040204020203" pitchFamily="34" charset="0"/>
            </a:endParaRPr>
          </a:p>
          <a:p>
            <a:r>
              <a:rPr lang="en-US" altLang="en-US" dirty="0">
                <a:solidFill>
                  <a:srgbClr val="404040"/>
                </a:solidFill>
                <a:cs typeface="Segoe UI Semilight" panose="020B0402040204020203" pitchFamily="34" charset="0"/>
              </a:rPr>
              <a:t>These differences are unified by a common purpose, which is achieved through</a:t>
            </a:r>
          </a:p>
          <a:p>
            <a:pPr lvl="1"/>
            <a:r>
              <a:rPr lang="en-US" altLang="en-US" dirty="0">
                <a:cs typeface="Segoe UI Semilight" panose="020B0402040204020203" pitchFamily="34" charset="0"/>
              </a:rPr>
              <a:t>Specialization</a:t>
            </a:r>
          </a:p>
          <a:p>
            <a:pPr lvl="1"/>
            <a:r>
              <a:rPr lang="en-US" altLang="en-US" dirty="0">
                <a:cs typeface="Segoe UI Semilight" panose="020B0402040204020203" pitchFamily="34" charset="0"/>
              </a:rPr>
              <a:t>Coordination</a:t>
            </a:r>
          </a:p>
          <a:p>
            <a:pPr lvl="1"/>
            <a:r>
              <a:rPr lang="en-US" altLang="en-US" dirty="0">
                <a:cs typeface="Segoe UI Semilight" panose="020B0402040204020203" pitchFamily="34" charset="0"/>
              </a:rPr>
              <a:t>Governance</a:t>
            </a:r>
          </a:p>
          <a:p>
            <a:pPr lvl="1"/>
            <a:endParaRPr lang="en-US" dirty="0">
              <a:solidFill>
                <a:srgbClr val="404040"/>
              </a:solidFill>
              <a:cs typeface="Segoe UI Semilight" panose="020B0402040204020203" pitchFamily="34" charset="0"/>
            </a:endParaRPr>
          </a:p>
          <a:p>
            <a:endParaRPr lang="en-US" dirty="0"/>
          </a:p>
        </p:txBody>
      </p:sp>
    </p:spTree>
    <p:extLst>
      <p:ext uri="{BB962C8B-B14F-4D97-AF65-F5344CB8AC3E}">
        <p14:creationId xmlns:p14="http://schemas.microsoft.com/office/powerpoint/2010/main" val="4070312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5243" y="145756"/>
            <a:ext cx="8335448" cy="997245"/>
          </a:xfrm>
        </p:spPr>
        <p:txBody>
          <a:bodyPr>
            <a:normAutofit fontScale="90000"/>
          </a:bodyPr>
          <a:lstStyle/>
          <a:p>
            <a:r>
              <a:rPr lang="en-US" dirty="0"/>
              <a:t>A Trader’s Sudoku: Bringing it all together</a:t>
            </a:r>
          </a:p>
        </p:txBody>
      </p:sp>
      <p:sp>
        <p:nvSpPr>
          <p:cNvPr id="4" name="TextBox 3"/>
          <p:cNvSpPr txBox="1"/>
          <p:nvPr/>
        </p:nvSpPr>
        <p:spPr>
          <a:xfrm>
            <a:off x="2778069" y="6107668"/>
            <a:ext cx="4927292" cy="369332"/>
          </a:xfrm>
          <a:prstGeom prst="rect">
            <a:avLst/>
          </a:prstGeom>
          <a:noFill/>
        </p:spPr>
        <p:txBody>
          <a:bodyPr wrap="square" rtlCol="0">
            <a:spAutoFit/>
          </a:bodyPr>
          <a:lstStyle/>
          <a:p>
            <a:r>
              <a:rPr lang="en-US" i="1" dirty="0"/>
              <a:t>Adapted from Kendall </a:t>
            </a:r>
            <a:r>
              <a:rPr lang="en-US" i="1" dirty="0" err="1"/>
              <a:t>Justiniano</a:t>
            </a:r>
            <a:r>
              <a:rPr lang="en-US" i="1" dirty="0"/>
              <a:t>, STRIVE, 2015</a:t>
            </a:r>
          </a:p>
        </p:txBody>
      </p:sp>
      <p:sp>
        <p:nvSpPr>
          <p:cNvPr id="7" name="Freeform 6"/>
          <p:cNvSpPr/>
          <p:nvPr/>
        </p:nvSpPr>
        <p:spPr>
          <a:xfrm>
            <a:off x="1643252" y="1254380"/>
            <a:ext cx="4256805" cy="350260"/>
          </a:xfrm>
          <a:custGeom>
            <a:avLst/>
            <a:gdLst>
              <a:gd name="connsiteX0" fmla="*/ 0 w 2425898"/>
              <a:gd name="connsiteY0" fmla="*/ 0 h 664453"/>
              <a:gd name="connsiteX1" fmla="*/ 2425898 w 2425898"/>
              <a:gd name="connsiteY1" fmla="*/ 0 h 664453"/>
              <a:gd name="connsiteX2" fmla="*/ 2425898 w 2425898"/>
              <a:gd name="connsiteY2" fmla="*/ 664453 h 664453"/>
              <a:gd name="connsiteX3" fmla="*/ 0 w 2425898"/>
              <a:gd name="connsiteY3" fmla="*/ 664453 h 664453"/>
              <a:gd name="connsiteX4" fmla="*/ 0 w 2425898"/>
              <a:gd name="connsiteY4" fmla="*/ 0 h 6644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664453">
                <a:moveTo>
                  <a:pt x="0" y="0"/>
                </a:moveTo>
                <a:lnTo>
                  <a:pt x="2425898" y="0"/>
                </a:lnTo>
                <a:lnTo>
                  <a:pt x="2425898" y="664453"/>
                </a:lnTo>
                <a:lnTo>
                  <a:pt x="0" y="664453"/>
                </a:lnTo>
                <a:lnTo>
                  <a:pt x="0" y="0"/>
                </a:lnTo>
                <a:close/>
              </a:path>
            </a:pathLst>
          </a:custGeom>
          <a:solidFill>
            <a:srgbClr val="C00000"/>
          </a:solidFill>
        </p:spPr>
        <p:style>
          <a:lnRef idx="2">
            <a:schemeClr val="lt1">
              <a:hueOff val="0"/>
              <a:satOff val="0"/>
              <a:lumOff val="0"/>
              <a:alphaOff val="0"/>
            </a:schemeClr>
          </a:lnRef>
          <a:fillRef idx="1">
            <a:schemeClr val="accent6">
              <a:shade val="80000"/>
              <a:hueOff val="0"/>
              <a:satOff val="0"/>
              <a:lumOff val="0"/>
              <a:alphaOff val="0"/>
            </a:schemeClr>
          </a:fillRef>
          <a:effectRef idx="0">
            <a:schemeClr val="accent6">
              <a:shade val="80000"/>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bg1"/>
                </a:solidFill>
              </a:rPr>
              <a:t>Me</a:t>
            </a:r>
          </a:p>
        </p:txBody>
      </p:sp>
      <p:sp>
        <p:nvSpPr>
          <p:cNvPr id="8" name="Freeform 7"/>
          <p:cNvSpPr/>
          <p:nvPr/>
        </p:nvSpPr>
        <p:spPr>
          <a:xfrm>
            <a:off x="5928038" y="1254380"/>
            <a:ext cx="4390884" cy="350260"/>
          </a:xfrm>
          <a:custGeom>
            <a:avLst/>
            <a:gdLst>
              <a:gd name="connsiteX0" fmla="*/ 0 w 2425898"/>
              <a:gd name="connsiteY0" fmla="*/ 0 h 556030"/>
              <a:gd name="connsiteX1" fmla="*/ 2425898 w 2425898"/>
              <a:gd name="connsiteY1" fmla="*/ 0 h 556030"/>
              <a:gd name="connsiteX2" fmla="*/ 2425898 w 2425898"/>
              <a:gd name="connsiteY2" fmla="*/ 556030 h 556030"/>
              <a:gd name="connsiteX3" fmla="*/ 0 w 2425898"/>
              <a:gd name="connsiteY3" fmla="*/ 556030 h 556030"/>
              <a:gd name="connsiteX4" fmla="*/ 0 w 2425898"/>
              <a:gd name="connsiteY4" fmla="*/ 0 h 5560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556030">
                <a:moveTo>
                  <a:pt x="0" y="0"/>
                </a:moveTo>
                <a:lnTo>
                  <a:pt x="2425898" y="0"/>
                </a:lnTo>
                <a:lnTo>
                  <a:pt x="2425898" y="556030"/>
                </a:lnTo>
                <a:lnTo>
                  <a:pt x="0" y="556030"/>
                </a:lnTo>
                <a:lnTo>
                  <a:pt x="0" y="0"/>
                </a:lnTo>
                <a:close/>
              </a:path>
            </a:pathLst>
          </a:custGeom>
          <a:solidFill>
            <a:srgbClr val="C00000"/>
          </a:solidFill>
        </p:spPr>
        <p:style>
          <a:lnRef idx="2">
            <a:schemeClr val="lt1">
              <a:hueOff val="0"/>
              <a:satOff val="0"/>
              <a:lumOff val="0"/>
              <a:alphaOff val="0"/>
            </a:schemeClr>
          </a:lnRef>
          <a:fillRef idx="1">
            <a:schemeClr val="accent6">
              <a:shade val="80000"/>
              <a:hueOff val="-95423"/>
              <a:satOff val="4252"/>
              <a:lumOff val="5945"/>
              <a:alphaOff val="0"/>
            </a:schemeClr>
          </a:fillRef>
          <a:effectRef idx="0">
            <a:schemeClr val="accent6">
              <a:shade val="80000"/>
              <a:hueOff val="-95423"/>
              <a:satOff val="4252"/>
              <a:lumOff val="5945"/>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bg1"/>
                </a:solidFill>
              </a:rPr>
              <a:t>You</a:t>
            </a:r>
          </a:p>
        </p:txBody>
      </p:sp>
      <p:sp>
        <p:nvSpPr>
          <p:cNvPr id="9" name="Freeform 8"/>
          <p:cNvSpPr/>
          <p:nvPr/>
        </p:nvSpPr>
        <p:spPr>
          <a:xfrm>
            <a:off x="1643253" y="1785604"/>
            <a:ext cx="4256805" cy="1209331"/>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6">
              <a:shade val="80000"/>
              <a:hueOff val="-190846"/>
              <a:satOff val="8505"/>
              <a:lumOff val="11889"/>
              <a:alphaOff val="0"/>
            </a:schemeClr>
          </a:fillRef>
          <a:effectRef idx="0">
            <a:schemeClr val="accent6">
              <a:shade val="80000"/>
              <a:hueOff val="-190846"/>
              <a:satOff val="8505"/>
              <a:lumOff val="1188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tx1"/>
                </a:solidFill>
              </a:rPr>
              <a:t>Aspiration (Motives)</a:t>
            </a:r>
          </a:p>
          <a:p>
            <a:pPr algn="ctr" defTabSz="800100">
              <a:lnSpc>
                <a:spcPct val="90000"/>
              </a:lnSpc>
              <a:spcBef>
                <a:spcPct val="0"/>
              </a:spcBef>
              <a:spcAft>
                <a:spcPct val="35000"/>
              </a:spcAft>
            </a:pPr>
            <a:r>
              <a:rPr lang="en-US" dirty="0">
                <a:solidFill>
                  <a:schemeClr val="tx1"/>
                </a:solidFill>
              </a:rPr>
              <a:t>What am I pursuing?</a:t>
            </a:r>
          </a:p>
          <a:p>
            <a:pPr algn="ctr" defTabSz="800100">
              <a:lnSpc>
                <a:spcPct val="90000"/>
              </a:lnSpc>
              <a:spcBef>
                <a:spcPct val="0"/>
              </a:spcBef>
              <a:spcAft>
                <a:spcPct val="35000"/>
              </a:spcAft>
            </a:pPr>
            <a:r>
              <a:rPr lang="en-US" dirty="0">
                <a:solidFill>
                  <a:schemeClr val="tx1"/>
                </a:solidFill>
              </a:rPr>
              <a:t>How does it fit in my values/mission?</a:t>
            </a:r>
          </a:p>
        </p:txBody>
      </p:sp>
      <p:sp>
        <p:nvSpPr>
          <p:cNvPr id="10" name="Freeform 9"/>
          <p:cNvSpPr/>
          <p:nvPr/>
        </p:nvSpPr>
        <p:spPr>
          <a:xfrm>
            <a:off x="5918910" y="1785604"/>
            <a:ext cx="4371782" cy="1209331"/>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6">
              <a:shade val="80000"/>
              <a:hueOff val="-286269"/>
              <a:satOff val="12757"/>
              <a:lumOff val="17834"/>
              <a:alphaOff val="0"/>
            </a:schemeClr>
          </a:fillRef>
          <a:effectRef idx="0">
            <a:schemeClr val="accent6">
              <a:shade val="80000"/>
              <a:hueOff val="-286269"/>
              <a:satOff val="12757"/>
              <a:lumOff val="17834"/>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tx1"/>
                </a:solidFill>
              </a:rPr>
              <a:t>Aspiration (Motives)</a:t>
            </a:r>
          </a:p>
          <a:p>
            <a:pPr algn="ctr" defTabSz="800100">
              <a:lnSpc>
                <a:spcPct val="90000"/>
              </a:lnSpc>
              <a:spcBef>
                <a:spcPct val="0"/>
              </a:spcBef>
              <a:spcAft>
                <a:spcPct val="35000"/>
              </a:spcAft>
            </a:pPr>
            <a:r>
              <a:rPr lang="en-US" dirty="0">
                <a:solidFill>
                  <a:schemeClr val="tx1"/>
                </a:solidFill>
              </a:rPr>
              <a:t>What are you pursuing?</a:t>
            </a:r>
          </a:p>
          <a:p>
            <a:pPr algn="ctr" defTabSz="800100">
              <a:lnSpc>
                <a:spcPct val="90000"/>
              </a:lnSpc>
              <a:spcBef>
                <a:spcPct val="0"/>
              </a:spcBef>
              <a:spcAft>
                <a:spcPct val="35000"/>
              </a:spcAft>
            </a:pPr>
            <a:r>
              <a:rPr lang="en-US" dirty="0">
                <a:solidFill>
                  <a:schemeClr val="tx1"/>
                </a:solidFill>
              </a:rPr>
              <a:t>How does it fit into your values/mission?</a:t>
            </a:r>
          </a:p>
        </p:txBody>
      </p:sp>
      <p:sp>
        <p:nvSpPr>
          <p:cNvPr id="11" name="Freeform 10"/>
          <p:cNvSpPr/>
          <p:nvPr/>
        </p:nvSpPr>
        <p:spPr>
          <a:xfrm>
            <a:off x="3853054" y="3075558"/>
            <a:ext cx="4256805" cy="886843"/>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rgbClr val="C00000"/>
          </a:solidFill>
        </p:spPr>
        <p:style>
          <a:lnRef idx="2">
            <a:schemeClr val="lt1">
              <a:hueOff val="0"/>
              <a:satOff val="0"/>
              <a:lumOff val="0"/>
              <a:alphaOff val="0"/>
            </a:schemeClr>
          </a:lnRef>
          <a:fillRef idx="1">
            <a:schemeClr val="accent6">
              <a:shade val="80000"/>
              <a:hueOff val="-381692"/>
              <a:satOff val="17009"/>
              <a:lumOff val="23779"/>
              <a:alphaOff val="0"/>
            </a:schemeClr>
          </a:fillRef>
          <a:effectRef idx="0">
            <a:schemeClr val="accent6">
              <a:shade val="80000"/>
              <a:hueOff val="-381692"/>
              <a:satOff val="17009"/>
              <a:lumOff val="2377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bg1"/>
                </a:solidFill>
              </a:rPr>
              <a:t>Common Objective</a:t>
            </a:r>
          </a:p>
          <a:p>
            <a:pPr algn="ctr" defTabSz="800100">
              <a:lnSpc>
                <a:spcPct val="90000"/>
              </a:lnSpc>
              <a:spcBef>
                <a:spcPct val="0"/>
              </a:spcBef>
              <a:spcAft>
                <a:spcPct val="35000"/>
              </a:spcAft>
            </a:pPr>
            <a:r>
              <a:rPr lang="en-US" dirty="0">
                <a:solidFill>
                  <a:schemeClr val="bg1"/>
                </a:solidFill>
              </a:rPr>
              <a:t>What are we trying to accomplish together?</a:t>
            </a:r>
          </a:p>
        </p:txBody>
      </p:sp>
      <p:sp>
        <p:nvSpPr>
          <p:cNvPr id="12" name="Freeform 11"/>
          <p:cNvSpPr/>
          <p:nvPr/>
        </p:nvSpPr>
        <p:spPr>
          <a:xfrm>
            <a:off x="1643253" y="4114800"/>
            <a:ext cx="4256805" cy="914400"/>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6">
              <a:shade val="80000"/>
              <a:hueOff val="-190846"/>
              <a:satOff val="8505"/>
              <a:lumOff val="11889"/>
              <a:alphaOff val="0"/>
            </a:schemeClr>
          </a:fillRef>
          <a:effectRef idx="0">
            <a:schemeClr val="accent6">
              <a:shade val="80000"/>
              <a:hueOff val="-190846"/>
              <a:satOff val="8505"/>
              <a:lumOff val="1188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dirty="0" err="1">
                <a:solidFill>
                  <a:schemeClr val="tx1"/>
                </a:solidFill>
              </a:rPr>
              <a:t>Cap</a:t>
            </a:r>
            <a:r>
              <a:rPr lang="en-US" b="1" dirty="0" err="1">
                <a:solidFill>
                  <a:schemeClr val="tx1"/>
                </a:solidFill>
              </a:rPr>
              <a:t>Ability</a:t>
            </a:r>
            <a:endParaRPr lang="en-US" b="1" dirty="0">
              <a:solidFill>
                <a:schemeClr val="tx1"/>
              </a:solidFill>
            </a:endParaRPr>
          </a:p>
          <a:p>
            <a:pPr algn="ctr" defTabSz="800100">
              <a:lnSpc>
                <a:spcPct val="90000"/>
              </a:lnSpc>
              <a:spcBef>
                <a:spcPct val="0"/>
              </a:spcBef>
              <a:spcAft>
                <a:spcPct val="35000"/>
              </a:spcAft>
            </a:pPr>
            <a:r>
              <a:rPr lang="en-US" dirty="0">
                <a:solidFill>
                  <a:schemeClr val="tx1"/>
                </a:solidFill>
              </a:rPr>
              <a:t>What do I bring to the table?</a:t>
            </a:r>
          </a:p>
        </p:txBody>
      </p:sp>
      <p:sp>
        <p:nvSpPr>
          <p:cNvPr id="13" name="Freeform 12"/>
          <p:cNvSpPr/>
          <p:nvPr/>
        </p:nvSpPr>
        <p:spPr>
          <a:xfrm>
            <a:off x="5939762" y="4114800"/>
            <a:ext cx="4256805" cy="914400"/>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chemeClr val="accent2">
              <a:lumMod val="20000"/>
              <a:lumOff val="80000"/>
            </a:schemeClr>
          </a:solidFill>
        </p:spPr>
        <p:style>
          <a:lnRef idx="2">
            <a:schemeClr val="lt1">
              <a:hueOff val="0"/>
              <a:satOff val="0"/>
              <a:lumOff val="0"/>
              <a:alphaOff val="0"/>
            </a:schemeClr>
          </a:lnRef>
          <a:fillRef idx="1">
            <a:schemeClr val="accent6">
              <a:shade val="80000"/>
              <a:hueOff val="-190846"/>
              <a:satOff val="8505"/>
              <a:lumOff val="11889"/>
              <a:alphaOff val="0"/>
            </a:schemeClr>
          </a:fillRef>
          <a:effectRef idx="0">
            <a:schemeClr val="accent6">
              <a:shade val="80000"/>
              <a:hueOff val="-190846"/>
              <a:satOff val="8505"/>
              <a:lumOff val="1188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Aft>
                <a:spcPct val="35000"/>
              </a:spcAft>
            </a:pPr>
            <a:r>
              <a:rPr lang="en-US" dirty="0" err="1">
                <a:solidFill>
                  <a:schemeClr val="tx1"/>
                </a:solidFill>
              </a:rPr>
              <a:t>Cap</a:t>
            </a:r>
            <a:r>
              <a:rPr lang="en-US" b="1" dirty="0" err="1">
                <a:solidFill>
                  <a:schemeClr val="tx1"/>
                </a:solidFill>
              </a:rPr>
              <a:t>Ability</a:t>
            </a:r>
            <a:r>
              <a:rPr lang="en-US" b="1" dirty="0">
                <a:solidFill>
                  <a:schemeClr val="tx1"/>
                </a:solidFill>
              </a:rPr>
              <a:t> </a:t>
            </a:r>
          </a:p>
          <a:p>
            <a:pPr algn="ctr" defTabSz="800100">
              <a:lnSpc>
                <a:spcPct val="90000"/>
              </a:lnSpc>
              <a:spcAft>
                <a:spcPct val="35000"/>
              </a:spcAft>
            </a:pPr>
            <a:r>
              <a:rPr lang="en-US" dirty="0">
                <a:solidFill>
                  <a:schemeClr val="tx1"/>
                </a:solidFill>
              </a:rPr>
              <a:t>What do you bring to the table?</a:t>
            </a:r>
          </a:p>
        </p:txBody>
      </p:sp>
      <p:sp>
        <p:nvSpPr>
          <p:cNvPr id="14" name="Freeform 13"/>
          <p:cNvSpPr/>
          <p:nvPr/>
        </p:nvSpPr>
        <p:spPr>
          <a:xfrm>
            <a:off x="1643253" y="5181600"/>
            <a:ext cx="4256805" cy="914400"/>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rgbClr val="C00000"/>
          </a:solidFill>
        </p:spPr>
        <p:style>
          <a:lnRef idx="2">
            <a:schemeClr val="lt1">
              <a:hueOff val="0"/>
              <a:satOff val="0"/>
              <a:lumOff val="0"/>
              <a:alphaOff val="0"/>
            </a:schemeClr>
          </a:lnRef>
          <a:fillRef idx="1">
            <a:schemeClr val="accent6">
              <a:shade val="80000"/>
              <a:hueOff val="-190846"/>
              <a:satOff val="8505"/>
              <a:lumOff val="11889"/>
              <a:alphaOff val="0"/>
            </a:schemeClr>
          </a:fillRef>
          <a:effectRef idx="0">
            <a:schemeClr val="accent6">
              <a:shade val="80000"/>
              <a:hueOff val="-190846"/>
              <a:satOff val="8505"/>
              <a:lumOff val="1188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bg1"/>
                </a:solidFill>
              </a:rPr>
              <a:t>Action</a:t>
            </a:r>
          </a:p>
          <a:p>
            <a:pPr algn="ctr" defTabSz="800100">
              <a:lnSpc>
                <a:spcPct val="90000"/>
              </a:lnSpc>
              <a:spcBef>
                <a:spcPct val="0"/>
              </a:spcBef>
              <a:spcAft>
                <a:spcPct val="35000"/>
              </a:spcAft>
            </a:pPr>
            <a:r>
              <a:rPr lang="en-US" dirty="0">
                <a:solidFill>
                  <a:schemeClr val="bg1"/>
                </a:solidFill>
              </a:rPr>
              <a:t>What am I going to do?</a:t>
            </a:r>
          </a:p>
        </p:txBody>
      </p:sp>
      <p:sp>
        <p:nvSpPr>
          <p:cNvPr id="15" name="Freeform 14"/>
          <p:cNvSpPr/>
          <p:nvPr/>
        </p:nvSpPr>
        <p:spPr>
          <a:xfrm>
            <a:off x="5928038" y="5181600"/>
            <a:ext cx="4256805" cy="914400"/>
          </a:xfrm>
          <a:custGeom>
            <a:avLst/>
            <a:gdLst>
              <a:gd name="connsiteX0" fmla="*/ 0 w 2425898"/>
              <a:gd name="connsiteY0" fmla="*/ 0 h 1455539"/>
              <a:gd name="connsiteX1" fmla="*/ 2425898 w 2425898"/>
              <a:gd name="connsiteY1" fmla="*/ 0 h 1455539"/>
              <a:gd name="connsiteX2" fmla="*/ 2425898 w 2425898"/>
              <a:gd name="connsiteY2" fmla="*/ 1455539 h 1455539"/>
              <a:gd name="connsiteX3" fmla="*/ 0 w 2425898"/>
              <a:gd name="connsiteY3" fmla="*/ 1455539 h 1455539"/>
              <a:gd name="connsiteX4" fmla="*/ 0 w 2425898"/>
              <a:gd name="connsiteY4" fmla="*/ 0 h 1455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898" h="1455539">
                <a:moveTo>
                  <a:pt x="0" y="0"/>
                </a:moveTo>
                <a:lnTo>
                  <a:pt x="2425898" y="0"/>
                </a:lnTo>
                <a:lnTo>
                  <a:pt x="2425898" y="1455539"/>
                </a:lnTo>
                <a:lnTo>
                  <a:pt x="0" y="1455539"/>
                </a:lnTo>
                <a:lnTo>
                  <a:pt x="0" y="0"/>
                </a:lnTo>
                <a:close/>
              </a:path>
            </a:pathLst>
          </a:custGeom>
          <a:solidFill>
            <a:srgbClr val="C00000"/>
          </a:solidFill>
        </p:spPr>
        <p:style>
          <a:lnRef idx="2">
            <a:schemeClr val="lt1">
              <a:hueOff val="0"/>
              <a:satOff val="0"/>
              <a:lumOff val="0"/>
              <a:alphaOff val="0"/>
            </a:schemeClr>
          </a:lnRef>
          <a:fillRef idx="1">
            <a:schemeClr val="accent6">
              <a:shade val="80000"/>
              <a:hueOff val="-190846"/>
              <a:satOff val="8505"/>
              <a:lumOff val="11889"/>
              <a:alphaOff val="0"/>
            </a:schemeClr>
          </a:fillRef>
          <a:effectRef idx="0">
            <a:schemeClr val="accent6">
              <a:shade val="80000"/>
              <a:hueOff val="-190846"/>
              <a:satOff val="8505"/>
              <a:lumOff val="11889"/>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US" b="1" dirty="0">
                <a:solidFill>
                  <a:schemeClr val="bg1"/>
                </a:solidFill>
              </a:rPr>
              <a:t>Action</a:t>
            </a:r>
          </a:p>
          <a:p>
            <a:pPr algn="ctr" defTabSz="800100">
              <a:lnSpc>
                <a:spcPct val="90000"/>
              </a:lnSpc>
              <a:spcBef>
                <a:spcPct val="0"/>
              </a:spcBef>
              <a:spcAft>
                <a:spcPct val="35000"/>
              </a:spcAft>
            </a:pPr>
            <a:r>
              <a:rPr lang="en-US" dirty="0">
                <a:solidFill>
                  <a:schemeClr val="bg1"/>
                </a:solidFill>
              </a:rPr>
              <a:t>What are you going to do?</a:t>
            </a:r>
          </a:p>
        </p:txBody>
      </p:sp>
    </p:spTree>
    <p:extLst>
      <p:ext uri="{BB962C8B-B14F-4D97-AF65-F5344CB8AC3E}">
        <p14:creationId xmlns:p14="http://schemas.microsoft.com/office/powerpoint/2010/main" val="30852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8200" y="304800"/>
            <a:ext cx="8229600" cy="636587"/>
          </a:xfrm>
        </p:spPr>
        <p:txBody>
          <a:bodyPr>
            <a:normAutofit fontScale="90000"/>
          </a:bodyPr>
          <a:lstStyle/>
          <a:p>
            <a:pPr eaLnBrk="1" hangingPunct="1"/>
            <a:r>
              <a:rPr lang="en-US" dirty="0"/>
              <a:t>Key Takeaways</a:t>
            </a:r>
          </a:p>
        </p:txBody>
      </p:sp>
      <p:sp>
        <p:nvSpPr>
          <p:cNvPr id="5123" name="Rectangle 3"/>
          <p:cNvSpPr>
            <a:spLocks noGrp="1" noChangeArrowheads="1"/>
          </p:cNvSpPr>
          <p:nvPr>
            <p:ph type="body" sz="half" idx="1"/>
          </p:nvPr>
        </p:nvSpPr>
        <p:spPr>
          <a:xfrm>
            <a:off x="685800" y="1676400"/>
            <a:ext cx="9982200" cy="4800600"/>
          </a:xfrm>
        </p:spPr>
        <p:txBody>
          <a:bodyPr>
            <a:normAutofit/>
          </a:bodyPr>
          <a:lstStyle/>
          <a:p>
            <a:pPr eaLnBrk="1" hangingPunct="1"/>
            <a:r>
              <a:rPr lang="en-US" sz="2800" dirty="0"/>
              <a:t>We can foster our entrepreneurial spirit by</a:t>
            </a:r>
            <a:endParaRPr lang="en-US" dirty="0"/>
          </a:p>
          <a:p>
            <a:pPr lvl="1"/>
            <a:r>
              <a:rPr lang="en-US" dirty="0"/>
              <a:t>Creating a virtuous spiral between our aspirations and ability, optimizing on our feature-benefits, and ensuring win-win outcomes through trade </a:t>
            </a:r>
          </a:p>
          <a:p>
            <a:pPr lvl="1"/>
            <a:endParaRPr lang="en-US" dirty="0"/>
          </a:p>
          <a:p>
            <a:r>
              <a:rPr lang="en-US" sz="2800" dirty="0"/>
              <a:t>Seek to align purpose with people you trade with, both within the organizations you associate with, and in society at large</a:t>
            </a:r>
          </a:p>
          <a:p>
            <a:pPr lvl="1"/>
            <a:r>
              <a:rPr lang="en-US" dirty="0"/>
              <a:t>Seek win-win relationships, else you will end up in a lose-lose!</a:t>
            </a:r>
          </a:p>
          <a:p>
            <a:pPr lvl="1"/>
            <a:endParaRPr lang="en-US" dirty="0"/>
          </a:p>
        </p:txBody>
      </p:sp>
    </p:spTree>
    <p:custDataLst>
      <p:tags r:id="rId1"/>
    </p:custDataLst>
    <p:extLst>
      <p:ext uri="{BB962C8B-B14F-4D97-AF65-F5344CB8AC3E}">
        <p14:creationId xmlns:p14="http://schemas.microsoft.com/office/powerpoint/2010/main" val="2018969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09948" y="533400"/>
            <a:ext cx="9326034" cy="5943599"/>
          </a:xfrm>
          <a:prstGeom prst="rect">
            <a:avLst/>
          </a:prstGeom>
        </p:spPr>
      </p:pic>
      <p:sp>
        <p:nvSpPr>
          <p:cNvPr id="2" name="Oval 1"/>
          <p:cNvSpPr/>
          <p:nvPr/>
        </p:nvSpPr>
        <p:spPr>
          <a:xfrm>
            <a:off x="1143000" y="5105400"/>
            <a:ext cx="10439400" cy="15240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Oval 4"/>
          <p:cNvSpPr/>
          <p:nvPr/>
        </p:nvSpPr>
        <p:spPr>
          <a:xfrm>
            <a:off x="533400" y="3475972"/>
            <a:ext cx="10668000" cy="191058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58078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quotationof.com/images/eric-hoffers-quotes-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509596"/>
            <a:ext cx="5238750" cy="337185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3584" y="896"/>
            <a:ext cx="4348162" cy="3988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971800" y="4572001"/>
            <a:ext cx="1524000" cy="461665"/>
          </a:xfrm>
          <a:prstGeom prst="rect">
            <a:avLst/>
          </a:prstGeom>
          <a:noFill/>
        </p:spPr>
        <p:txBody>
          <a:bodyPr wrap="square" rtlCol="0">
            <a:spAutoFit/>
          </a:bodyPr>
          <a:lstStyle/>
          <a:p>
            <a:pPr algn="ctr"/>
            <a:r>
              <a:rPr lang="en-US" sz="2400" i="1" dirty="0">
                <a:solidFill>
                  <a:schemeClr val="accent2">
                    <a:lumMod val="75000"/>
                  </a:schemeClr>
                </a:solidFill>
              </a:rPr>
              <a:t>Ability</a:t>
            </a:r>
            <a:endParaRPr lang="en-US" i="1" dirty="0">
              <a:solidFill>
                <a:schemeClr val="accent2">
                  <a:lumMod val="75000"/>
                </a:schemeClr>
              </a:solidFill>
            </a:endParaRPr>
          </a:p>
        </p:txBody>
      </p:sp>
      <p:sp>
        <p:nvSpPr>
          <p:cNvPr id="5" name="TextBox 4"/>
          <p:cNvSpPr txBox="1"/>
          <p:nvPr/>
        </p:nvSpPr>
        <p:spPr>
          <a:xfrm>
            <a:off x="7172325" y="2819401"/>
            <a:ext cx="1752600" cy="461665"/>
          </a:xfrm>
          <a:prstGeom prst="rect">
            <a:avLst/>
          </a:prstGeom>
          <a:noFill/>
        </p:spPr>
        <p:txBody>
          <a:bodyPr wrap="square" rtlCol="0">
            <a:spAutoFit/>
          </a:bodyPr>
          <a:lstStyle/>
          <a:p>
            <a:pPr algn="ctr"/>
            <a:r>
              <a:rPr lang="en-US" sz="2400" i="1" dirty="0">
                <a:solidFill>
                  <a:schemeClr val="accent2">
                    <a:lumMod val="75000"/>
                  </a:schemeClr>
                </a:solidFill>
              </a:rPr>
              <a:t>Aspiration</a:t>
            </a:r>
            <a:endParaRPr lang="en-US" i="1" dirty="0">
              <a:solidFill>
                <a:schemeClr val="accent2">
                  <a:lumMod val="75000"/>
                </a:schemeClr>
              </a:solidFill>
            </a:endParaRPr>
          </a:p>
        </p:txBody>
      </p:sp>
    </p:spTree>
    <p:extLst>
      <p:ext uri="{BB962C8B-B14F-4D97-AF65-F5344CB8AC3E}">
        <p14:creationId xmlns:p14="http://schemas.microsoft.com/office/powerpoint/2010/main" val="428520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 you may enjoy reading and learning from…</a:t>
            </a:r>
          </a:p>
        </p:txBody>
      </p:sp>
      <p:sp>
        <p:nvSpPr>
          <p:cNvPr id="3" name="Content Placeholder 2"/>
          <p:cNvSpPr>
            <a:spLocks noGrp="1"/>
          </p:cNvSpPr>
          <p:nvPr>
            <p:ph idx="1"/>
          </p:nvPr>
        </p:nvSpPr>
        <p:spPr>
          <a:xfrm>
            <a:off x="762000" y="2743200"/>
            <a:ext cx="10515600" cy="4351338"/>
          </a:xfrm>
        </p:spPr>
        <p:txBody>
          <a:bodyPr/>
          <a:lstStyle/>
          <a:p>
            <a:r>
              <a:rPr lang="en-US" dirty="0"/>
              <a:t>Allison, John. </a:t>
            </a:r>
            <a:r>
              <a:rPr lang="en-US" i="1" dirty="0"/>
              <a:t>The Leadership Crisis and the Free Market Cure</a:t>
            </a:r>
          </a:p>
          <a:p>
            <a:r>
              <a:rPr lang="en-US" dirty="0"/>
              <a:t>Clear, James. </a:t>
            </a:r>
            <a:r>
              <a:rPr lang="en-US" i="1" dirty="0"/>
              <a:t>Atomic Habits</a:t>
            </a:r>
            <a:endParaRPr lang="en-US" dirty="0"/>
          </a:p>
          <a:p>
            <a:r>
              <a:rPr lang="en-US" dirty="0"/>
              <a:t>Newport, Cal. </a:t>
            </a:r>
            <a:r>
              <a:rPr lang="en-US" i="1" dirty="0"/>
              <a:t>Deep Work</a:t>
            </a:r>
            <a:endParaRPr lang="en-US" dirty="0"/>
          </a:p>
          <a:p>
            <a:r>
              <a:rPr lang="en-US" dirty="0"/>
              <a:t>Koch, Charles.  </a:t>
            </a:r>
            <a:r>
              <a:rPr lang="en-US" i="1" dirty="0"/>
              <a:t>Good Profit</a:t>
            </a:r>
            <a:endParaRPr lang="en-US" dirty="0"/>
          </a:p>
        </p:txBody>
      </p:sp>
    </p:spTree>
    <p:extLst>
      <p:ext uri="{BB962C8B-B14F-4D97-AF65-F5344CB8AC3E}">
        <p14:creationId xmlns:p14="http://schemas.microsoft.com/office/powerpoint/2010/main" val="6080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val 3"/>
          <p:cNvSpPr/>
          <p:nvPr/>
        </p:nvSpPr>
        <p:spPr>
          <a:xfrm>
            <a:off x="5105400" y="1295400"/>
            <a:ext cx="2971800" cy="2466915"/>
          </a:xfrm>
          <a:prstGeom prst="ellipse">
            <a:avLst/>
          </a:prstGeom>
          <a:ln/>
        </p:spPr>
        <p:style>
          <a:lnRef idx="0">
            <a:schemeClr val="dk1"/>
          </a:lnRef>
          <a:fillRef idx="1003">
            <a:schemeClr val="dk1"/>
          </a:fillRef>
          <a:effectRef idx="3">
            <a:schemeClr val="dk1"/>
          </a:effectRef>
          <a:fontRef idx="minor">
            <a:schemeClr val="lt1"/>
          </a:fontRef>
        </p:style>
        <p:txBody>
          <a:bodyPr wrap="square" lIns="91440" tIns="45720" rIns="91440" bIns="45720">
            <a:spAutoFit/>
            <a:scene3d>
              <a:camera prst="perspectiveRelaxedModerately"/>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a:ln w="11430"/>
                <a:solidFill>
                  <a:srgbClr val="C00000"/>
                </a:solidFill>
                <a:effectLst>
                  <a:outerShdw blurRad="76200" dist="50800" dir="5400000" algn="tl" rotWithShape="0">
                    <a:srgbClr val="000000">
                      <a:alpha val="65000"/>
                    </a:srgbClr>
                  </a:outerShdw>
                </a:effectLst>
              </a:rPr>
              <a:t>Me, Inc.</a:t>
            </a:r>
          </a:p>
        </p:txBody>
      </p:sp>
      <p:sp>
        <p:nvSpPr>
          <p:cNvPr id="5" name="Rectangle 4"/>
          <p:cNvSpPr/>
          <p:nvPr/>
        </p:nvSpPr>
        <p:spPr>
          <a:xfrm>
            <a:off x="3886200" y="4495800"/>
            <a:ext cx="5181600" cy="923330"/>
          </a:xfrm>
          <a:prstGeom prst="rect">
            <a:avLst/>
          </a:prstGeom>
        </p:spPr>
        <p:style>
          <a:lnRef idx="0">
            <a:schemeClr val="accent2"/>
          </a:lnRef>
          <a:fillRef idx="1003">
            <a:schemeClr val="lt2"/>
          </a:fillRef>
          <a:effectRef idx="3">
            <a:schemeClr val="accent2"/>
          </a:effectRef>
          <a:fontRef idx="minor">
            <a:schemeClr val="lt1"/>
          </a:fontRef>
        </p:style>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a:ln w="11430"/>
                <a:solidFill>
                  <a:srgbClr val="FFC000"/>
                </a:solidFill>
                <a:effectLst>
                  <a:outerShdw blurRad="50800" dist="39000" dir="5460000" algn="tl">
                    <a:srgbClr val="000000">
                      <a:alpha val="38000"/>
                    </a:srgbClr>
                  </a:outerShdw>
                </a:effectLst>
              </a:rPr>
              <a:t>I am the CEO</a:t>
            </a:r>
          </a:p>
        </p:txBody>
      </p:sp>
    </p:spTree>
    <p:extLst>
      <p:ext uri="{BB962C8B-B14F-4D97-AF65-F5344CB8AC3E}">
        <p14:creationId xmlns:p14="http://schemas.microsoft.com/office/powerpoint/2010/main" val="280400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ltLang="en-US" dirty="0"/>
              <a:t>Are you thinking like a CEO?</a:t>
            </a:r>
            <a:endParaRPr lang="en-US" dirty="0"/>
          </a:p>
        </p:txBody>
      </p:sp>
      <p:sp>
        <p:nvSpPr>
          <p:cNvPr id="24579" name="Content Placeholder 2"/>
          <p:cNvSpPr>
            <a:spLocks noGrp="1"/>
          </p:cNvSpPr>
          <p:nvPr>
            <p:ph idx="1"/>
          </p:nvPr>
        </p:nvSpPr>
        <p:spPr/>
        <p:txBody>
          <a:bodyPr>
            <a:normAutofit/>
          </a:bodyPr>
          <a:lstStyle/>
          <a:p>
            <a:r>
              <a:rPr lang="en-US" altLang="en-US" dirty="0"/>
              <a:t>What is my purpose or mission statement?</a:t>
            </a:r>
          </a:p>
          <a:p>
            <a:endParaRPr lang="en-US" altLang="en-US" dirty="0"/>
          </a:p>
          <a:p>
            <a:r>
              <a:rPr lang="en-US" altLang="en-US" dirty="0"/>
              <a:t>What does success look like for me? </a:t>
            </a:r>
          </a:p>
          <a:p>
            <a:endParaRPr lang="en-US" altLang="en-US" dirty="0"/>
          </a:p>
          <a:p>
            <a:r>
              <a:rPr lang="en-US" altLang="en-US" dirty="0"/>
              <a:t>What is my value proposition?</a:t>
            </a:r>
          </a:p>
          <a:p>
            <a:endParaRPr lang="en-US" altLang="en-US" dirty="0"/>
          </a:p>
          <a:p>
            <a:r>
              <a:rPr lang="en-US" altLang="en-US" dirty="0"/>
              <a:t>With whom should I trade?</a:t>
            </a:r>
          </a:p>
        </p:txBody>
      </p:sp>
    </p:spTree>
    <p:extLst>
      <p:ext uri="{BB962C8B-B14F-4D97-AF65-F5344CB8AC3E}">
        <p14:creationId xmlns:p14="http://schemas.microsoft.com/office/powerpoint/2010/main" val="2267943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2286000" y="2362200"/>
            <a:ext cx="7543800" cy="1600200"/>
          </a:xfrm>
        </p:spPr>
        <p:txBody>
          <a:bodyPr/>
          <a:lstStyle/>
          <a:p>
            <a:pPr marL="0" indent="0" algn="ctr">
              <a:buNone/>
            </a:pPr>
            <a:r>
              <a:rPr lang="en-US" altLang="en-US" sz="4000" dirty="0">
                <a:solidFill>
                  <a:srgbClr val="C00000"/>
                </a:solidFill>
              </a:rPr>
              <a:t>What is MY purpose or mission statement?</a:t>
            </a:r>
          </a:p>
        </p:txBody>
      </p:sp>
    </p:spTree>
    <p:extLst>
      <p:ext uri="{BB962C8B-B14F-4D97-AF65-F5344CB8AC3E}">
        <p14:creationId xmlns:p14="http://schemas.microsoft.com/office/powerpoint/2010/main" val="300274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703539" y="17274"/>
            <a:ext cx="8229600" cy="1143000"/>
          </a:xfrm>
        </p:spPr>
        <p:txBody>
          <a:bodyPr>
            <a:normAutofit fontScale="90000"/>
          </a:bodyPr>
          <a:lstStyle/>
          <a:p>
            <a:r>
              <a:rPr lang="en-US" dirty="0"/>
              <a:t>Solving problems deeply meaningful to you…</a:t>
            </a:r>
          </a:p>
        </p:txBody>
      </p:sp>
      <p:sp>
        <p:nvSpPr>
          <p:cNvPr id="3" name="Content Placeholder 2"/>
          <p:cNvSpPr>
            <a:spLocks noGrp="1"/>
          </p:cNvSpPr>
          <p:nvPr>
            <p:ph idx="1"/>
          </p:nvPr>
        </p:nvSpPr>
        <p:spPr>
          <a:xfrm>
            <a:off x="2084539" y="1886513"/>
            <a:ext cx="7467600" cy="3078162"/>
          </a:xfrm>
        </p:spPr>
        <p:txBody>
          <a:bodyPr/>
          <a:lstStyle/>
          <a:p>
            <a:pPr marL="0" indent="0">
              <a:buNone/>
            </a:pPr>
            <a:r>
              <a:rPr lang="en-US" i="1" dirty="0"/>
              <a:t>Making the world a better place to live…</a:t>
            </a:r>
          </a:p>
          <a:p>
            <a:endParaRPr lang="en-US" i="1" dirty="0"/>
          </a:p>
          <a:p>
            <a:endParaRPr lang="en-US" i="1" dirty="0"/>
          </a:p>
          <a:p>
            <a:pPr marL="0" indent="0">
              <a:buNone/>
            </a:pPr>
            <a:r>
              <a:rPr lang="en-US" i="1" dirty="0"/>
              <a:t>…by doing something important for yourself!</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5029200"/>
            <a:ext cx="2372978" cy="1579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8352751" y="4595343"/>
            <a:ext cx="1301959" cy="369332"/>
          </a:xfrm>
          <a:prstGeom prst="rect">
            <a:avLst/>
          </a:prstGeom>
          <a:noFill/>
        </p:spPr>
        <p:txBody>
          <a:bodyPr wrap="none" rtlCol="0">
            <a:spAutoFit/>
          </a:bodyPr>
          <a:lstStyle/>
          <a:p>
            <a:r>
              <a:rPr lang="en-US" dirty="0"/>
              <a:t>John Allison</a:t>
            </a:r>
          </a:p>
        </p:txBody>
      </p:sp>
    </p:spTree>
    <p:extLst>
      <p:ext uri="{BB962C8B-B14F-4D97-AF65-F5344CB8AC3E}">
        <p14:creationId xmlns:p14="http://schemas.microsoft.com/office/powerpoint/2010/main" val="946521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2286000" y="2362200"/>
            <a:ext cx="7543800" cy="1600200"/>
          </a:xfrm>
        </p:spPr>
        <p:txBody>
          <a:bodyPr>
            <a:normAutofit/>
          </a:bodyPr>
          <a:lstStyle/>
          <a:p>
            <a:pPr marL="0" indent="0" algn="ctr">
              <a:buNone/>
            </a:pPr>
            <a:r>
              <a:rPr lang="en-US" altLang="en-US" sz="4000" dirty="0">
                <a:solidFill>
                  <a:srgbClr val="C00000"/>
                </a:solidFill>
              </a:rPr>
              <a:t>What does success look like to ME? </a:t>
            </a:r>
          </a:p>
          <a:p>
            <a:pPr marL="0" indent="0" algn="ctr">
              <a:buNone/>
            </a:pPr>
            <a:r>
              <a:rPr lang="en-US" altLang="en-US" sz="4000" dirty="0">
                <a:solidFill>
                  <a:srgbClr val="C00000"/>
                </a:solidFill>
              </a:rPr>
              <a:t>(in say five years)</a:t>
            </a:r>
          </a:p>
        </p:txBody>
      </p:sp>
    </p:spTree>
    <p:extLst>
      <p:ext uri="{BB962C8B-B14F-4D97-AF65-F5344CB8AC3E}">
        <p14:creationId xmlns:p14="http://schemas.microsoft.com/office/powerpoint/2010/main" val="60251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100"/>
                                  </p:stCondLst>
                                  <p:childTnLst>
                                    <p:set>
                                      <p:cBhvr>
                                        <p:cTn id="6" dur="1" fill="hold">
                                          <p:stCondLst>
                                            <p:cond delay="0"/>
                                          </p:stCondLst>
                                        </p:cTn>
                                        <p:tgtEl>
                                          <p:spTgt spid="17410">
                                            <p:txEl>
                                              <p:pRg st="0" end="0"/>
                                            </p:txEl>
                                          </p:spTgt>
                                        </p:tgtEl>
                                        <p:attrNameLst>
                                          <p:attrName>style.visibility</p:attrName>
                                        </p:attrNameLst>
                                      </p:cBhvr>
                                      <p:to>
                                        <p:strVal val="visible"/>
                                      </p:to>
                                    </p:set>
                                  </p:childTnLst>
                                </p:cTn>
                              </p:par>
                              <p:par>
                                <p:cTn id="7" presetID="1" presetClass="entr" presetSubtype="0" fill="hold" grpId="0" nodeType="withEffect">
                                  <p:stCondLst>
                                    <p:cond delay="100"/>
                                  </p:stCondLst>
                                  <p:childTnLst>
                                    <p:set>
                                      <p:cBhvr>
                                        <p:cTn id="8"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Success... </a:t>
            </a:r>
          </a:p>
        </p:txBody>
      </p:sp>
      <p:sp>
        <p:nvSpPr>
          <p:cNvPr id="5" name="Content Placeholder 2"/>
          <p:cNvSpPr>
            <a:spLocks noGrp="1"/>
          </p:cNvSpPr>
          <p:nvPr>
            <p:ph idx="1"/>
          </p:nvPr>
        </p:nvSpPr>
        <p:spPr>
          <a:xfrm>
            <a:off x="2514600" y="1879600"/>
            <a:ext cx="7543800" cy="1600200"/>
          </a:xfrm>
        </p:spPr>
        <p:txBody>
          <a:bodyPr>
            <a:normAutofit/>
          </a:bodyPr>
          <a:lstStyle/>
          <a:p>
            <a:pPr marL="0" indent="0" algn="ctr">
              <a:buNone/>
            </a:pPr>
            <a:r>
              <a:rPr lang="en-US" altLang="en-US" sz="4000" i="1" dirty="0"/>
              <a:t>I love what I do, and I am very good at it!</a:t>
            </a:r>
          </a:p>
        </p:txBody>
      </p:sp>
      <p:pic>
        <p:nvPicPr>
          <p:cNvPr id="2050" name="Picture 2" descr="Image result for images marti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2788" y="3852862"/>
            <a:ext cx="2714625" cy="168592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229551" y="5836854"/>
            <a:ext cx="3301096" cy="369332"/>
          </a:xfrm>
          <a:prstGeom prst="rect">
            <a:avLst/>
          </a:prstGeom>
          <a:noFill/>
        </p:spPr>
        <p:txBody>
          <a:bodyPr wrap="none" rtlCol="0">
            <a:spAutoFit/>
          </a:bodyPr>
          <a:lstStyle/>
          <a:p>
            <a:r>
              <a:rPr lang="en-US" dirty="0"/>
              <a:t>“Mark </a:t>
            </a:r>
            <a:r>
              <a:rPr lang="en-US" dirty="0" err="1"/>
              <a:t>Whatney</a:t>
            </a:r>
            <a:r>
              <a:rPr lang="en-US" dirty="0"/>
              <a:t>” in the Martian</a:t>
            </a:r>
          </a:p>
        </p:txBody>
      </p:sp>
    </p:spTree>
    <p:extLst>
      <p:ext uri="{BB962C8B-B14F-4D97-AF65-F5344CB8AC3E}">
        <p14:creationId xmlns:p14="http://schemas.microsoft.com/office/powerpoint/2010/main" val="42364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a:cxnSpLocks noChangeShapeType="1"/>
          </p:cNvCxnSpPr>
          <p:nvPr/>
        </p:nvCxnSpPr>
        <p:spPr bwMode="auto">
          <a:xfrm>
            <a:off x="2568575" y="5334000"/>
            <a:ext cx="6450012" cy="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6" name="Straight Arrow Connector 5"/>
          <p:cNvCxnSpPr>
            <a:cxnSpLocks noChangeShapeType="1"/>
          </p:cNvCxnSpPr>
          <p:nvPr/>
        </p:nvCxnSpPr>
        <p:spPr bwMode="auto">
          <a:xfrm flipV="1">
            <a:off x="2590800" y="1447800"/>
            <a:ext cx="0" cy="38862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1" name="Rectangle 10"/>
          <p:cNvSpPr>
            <a:spLocks noChangeArrowheads="1"/>
          </p:cNvSpPr>
          <p:nvPr/>
        </p:nvSpPr>
        <p:spPr bwMode="auto">
          <a:xfrm>
            <a:off x="2579687" y="3543300"/>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Misery?</a:t>
            </a:r>
          </a:p>
        </p:txBody>
      </p:sp>
      <p:sp>
        <p:nvSpPr>
          <p:cNvPr id="12" name="Rectangle 11"/>
          <p:cNvSpPr>
            <a:spLocks noChangeArrowheads="1"/>
          </p:cNvSpPr>
          <p:nvPr/>
        </p:nvSpPr>
        <p:spPr bwMode="auto">
          <a:xfrm>
            <a:off x="2590800" y="1752600"/>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endParaRPr lang="en-US" altLang="en-US" dirty="0">
              <a:latin typeface="Arial" charset="0"/>
            </a:endParaRPr>
          </a:p>
          <a:p>
            <a:pPr algn="ctr"/>
            <a:endParaRPr lang="en-US" altLang="en-US" dirty="0">
              <a:latin typeface="Arial" charset="0"/>
            </a:endParaRPr>
          </a:p>
          <a:p>
            <a:pPr algn="ctr"/>
            <a:r>
              <a:rPr lang="en-US" altLang="en-US" dirty="0">
                <a:latin typeface="Arial" charset="0"/>
              </a:rPr>
              <a:t>A hobby</a:t>
            </a:r>
          </a:p>
        </p:txBody>
      </p:sp>
      <p:sp>
        <p:nvSpPr>
          <p:cNvPr id="13" name="Rectangle 12"/>
          <p:cNvSpPr>
            <a:spLocks noChangeArrowheads="1"/>
          </p:cNvSpPr>
          <p:nvPr/>
        </p:nvSpPr>
        <p:spPr bwMode="auto">
          <a:xfrm>
            <a:off x="5562600" y="1763713"/>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r>
              <a:rPr lang="en-US" altLang="en-US" dirty="0">
                <a:latin typeface="Arial" charset="0"/>
              </a:rPr>
              <a:t>A “Calling!!”</a:t>
            </a:r>
          </a:p>
        </p:txBody>
      </p:sp>
      <p:sp>
        <p:nvSpPr>
          <p:cNvPr id="14" name="Rectangle 13"/>
          <p:cNvSpPr>
            <a:spLocks noChangeArrowheads="1"/>
          </p:cNvSpPr>
          <p:nvPr/>
        </p:nvSpPr>
        <p:spPr bwMode="auto">
          <a:xfrm>
            <a:off x="5551487" y="3554413"/>
            <a:ext cx="2971800" cy="1790700"/>
          </a:xfrm>
          <a:prstGeom prst="rect">
            <a:avLst/>
          </a:prstGeom>
          <a:solidFill>
            <a:schemeClr val="tx1">
              <a:lumMod val="25000"/>
              <a:lumOff val="75000"/>
            </a:schemeClr>
          </a:solidFill>
          <a:ln w="9525" algn="ctr">
            <a:solidFill>
              <a:schemeClr val="tx1"/>
            </a:solidFill>
            <a:round/>
            <a:headEnd/>
            <a:tailEnd/>
          </a:ln>
        </p:spPr>
        <p:txBody>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algn="ctr"/>
            <a:endParaRPr lang="en-US" altLang="en-US" dirty="0">
              <a:latin typeface="Arial" charset="0"/>
            </a:endParaRPr>
          </a:p>
          <a:p>
            <a:pPr algn="ctr"/>
            <a:endParaRPr lang="en-US" altLang="en-US" dirty="0">
              <a:latin typeface="Arial" charset="0"/>
            </a:endParaRPr>
          </a:p>
          <a:p>
            <a:pPr algn="ctr"/>
            <a:r>
              <a:rPr lang="en-US" altLang="en-US" dirty="0">
                <a:latin typeface="Arial" charset="0"/>
              </a:rPr>
              <a:t>Just another job</a:t>
            </a:r>
          </a:p>
        </p:txBody>
      </p:sp>
      <p:sp>
        <p:nvSpPr>
          <p:cNvPr id="16" name="TextBox 15"/>
          <p:cNvSpPr txBox="1">
            <a:spLocks noChangeArrowheads="1"/>
          </p:cNvSpPr>
          <p:nvPr/>
        </p:nvSpPr>
        <p:spPr bwMode="auto">
          <a:xfrm>
            <a:off x="4217988" y="5867400"/>
            <a:ext cx="341792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eaLnBrk="1" hangingPunct="1"/>
            <a:r>
              <a:rPr lang="en-US" altLang="en-US" dirty="0"/>
              <a:t>Ability (what you are good at)</a:t>
            </a:r>
          </a:p>
        </p:txBody>
      </p:sp>
      <p:sp>
        <p:nvSpPr>
          <p:cNvPr id="17" name="TextBox 16"/>
          <p:cNvSpPr txBox="1">
            <a:spLocks noChangeArrowheads="1"/>
          </p:cNvSpPr>
          <p:nvPr/>
        </p:nvSpPr>
        <p:spPr bwMode="auto">
          <a:xfrm>
            <a:off x="533400" y="2793003"/>
            <a:ext cx="19542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entury Schoolbook" pitchFamily="18" charset="0"/>
                <a:cs typeface="Arial" charset="0"/>
              </a:defRPr>
            </a:lvl1pPr>
            <a:lvl2pPr marL="742950" indent="-285750" eaLnBrk="0" hangingPunct="0">
              <a:defRPr>
                <a:solidFill>
                  <a:schemeClr val="tx1"/>
                </a:solidFill>
                <a:latin typeface="Century Schoolbook" pitchFamily="18" charset="0"/>
                <a:cs typeface="Arial" charset="0"/>
              </a:defRPr>
            </a:lvl2pPr>
            <a:lvl3pPr marL="1143000" indent="-228600" eaLnBrk="0" hangingPunct="0">
              <a:defRPr>
                <a:solidFill>
                  <a:schemeClr val="tx1"/>
                </a:solidFill>
                <a:latin typeface="Century Schoolbook" pitchFamily="18" charset="0"/>
                <a:cs typeface="Arial" charset="0"/>
              </a:defRPr>
            </a:lvl3pPr>
            <a:lvl4pPr marL="1600200" indent="-228600" eaLnBrk="0" hangingPunct="0">
              <a:defRPr>
                <a:solidFill>
                  <a:schemeClr val="tx1"/>
                </a:solidFill>
                <a:latin typeface="Century Schoolbook" pitchFamily="18" charset="0"/>
                <a:cs typeface="Arial" charset="0"/>
              </a:defRPr>
            </a:lvl4pPr>
            <a:lvl5pPr marL="2057400" indent="-228600" eaLnBrk="0" hangingPunct="0">
              <a:defRPr>
                <a:solidFill>
                  <a:schemeClr val="tx1"/>
                </a:solidFill>
                <a:latin typeface="Century Schoolbook" pitchFamily="18" charset="0"/>
                <a:cs typeface="Arial" charset="0"/>
              </a:defRPr>
            </a:lvl5pPr>
            <a:lvl6pPr marL="2514600" indent="-228600" eaLnBrk="0" fontAlgn="base" hangingPunct="0">
              <a:spcBef>
                <a:spcPct val="0"/>
              </a:spcBef>
              <a:spcAft>
                <a:spcPct val="0"/>
              </a:spcAft>
              <a:defRPr>
                <a:solidFill>
                  <a:schemeClr val="tx1"/>
                </a:solidFill>
                <a:latin typeface="Century Schoolbook" pitchFamily="18" charset="0"/>
                <a:cs typeface="Arial" charset="0"/>
              </a:defRPr>
            </a:lvl6pPr>
            <a:lvl7pPr marL="2971800" indent="-228600" eaLnBrk="0" fontAlgn="base" hangingPunct="0">
              <a:spcBef>
                <a:spcPct val="0"/>
              </a:spcBef>
              <a:spcAft>
                <a:spcPct val="0"/>
              </a:spcAft>
              <a:defRPr>
                <a:solidFill>
                  <a:schemeClr val="tx1"/>
                </a:solidFill>
                <a:latin typeface="Century Schoolbook" pitchFamily="18" charset="0"/>
                <a:cs typeface="Arial" charset="0"/>
              </a:defRPr>
            </a:lvl7pPr>
            <a:lvl8pPr marL="3429000" indent="-228600" eaLnBrk="0" fontAlgn="base" hangingPunct="0">
              <a:spcBef>
                <a:spcPct val="0"/>
              </a:spcBef>
              <a:spcAft>
                <a:spcPct val="0"/>
              </a:spcAft>
              <a:defRPr>
                <a:solidFill>
                  <a:schemeClr val="tx1"/>
                </a:solidFill>
                <a:latin typeface="Century Schoolbook" pitchFamily="18" charset="0"/>
                <a:cs typeface="Arial" charset="0"/>
              </a:defRPr>
            </a:lvl8pPr>
            <a:lvl9pPr marL="3886200" indent="-228600" eaLnBrk="0" fontAlgn="base" hangingPunct="0">
              <a:spcBef>
                <a:spcPct val="0"/>
              </a:spcBef>
              <a:spcAft>
                <a:spcPct val="0"/>
              </a:spcAft>
              <a:defRPr>
                <a:solidFill>
                  <a:schemeClr val="tx1"/>
                </a:solidFill>
                <a:latin typeface="Century Schoolbook" pitchFamily="18" charset="0"/>
                <a:cs typeface="Arial" charset="0"/>
              </a:defRPr>
            </a:lvl9pPr>
          </a:lstStyle>
          <a:p>
            <a:pPr eaLnBrk="1" hangingPunct="1"/>
            <a:r>
              <a:rPr lang="en-US" altLang="en-US" dirty="0"/>
              <a:t>Aspiration </a:t>
            </a:r>
          </a:p>
          <a:p>
            <a:pPr eaLnBrk="1" hangingPunct="1"/>
            <a:r>
              <a:rPr lang="en-US" altLang="en-US" dirty="0"/>
              <a:t>(what you love)</a:t>
            </a:r>
          </a:p>
        </p:txBody>
      </p:sp>
      <p:sp>
        <p:nvSpPr>
          <p:cNvPr id="18" name="5-Point Star 17"/>
          <p:cNvSpPr/>
          <p:nvPr/>
        </p:nvSpPr>
        <p:spPr bwMode="auto">
          <a:xfrm>
            <a:off x="6591300" y="2484438"/>
            <a:ext cx="914400" cy="914400"/>
          </a:xfrm>
          <a:prstGeom prst="star5">
            <a:avLst/>
          </a:prstGeom>
          <a:solidFill>
            <a:srgbClr val="C00000"/>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endParaRPr>
          </a:p>
        </p:txBody>
      </p:sp>
      <p:sp>
        <p:nvSpPr>
          <p:cNvPr id="15" name="Title 1"/>
          <p:cNvSpPr txBox="1">
            <a:spLocks/>
          </p:cNvSpPr>
          <p:nvPr/>
        </p:nvSpPr>
        <p:spPr>
          <a:xfrm>
            <a:off x="1981200" y="50512"/>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dirty="0">
                <a:solidFill>
                  <a:srgbClr val="C00000"/>
                </a:solidFill>
              </a:rPr>
              <a:t>Ability and Aspiration    </a:t>
            </a:r>
          </a:p>
        </p:txBody>
      </p:sp>
    </p:spTree>
    <p:custDataLst>
      <p:tags r:id="rId1"/>
    </p:custDataLst>
    <p:extLst>
      <p:ext uri="{BB962C8B-B14F-4D97-AF65-F5344CB8AC3E}">
        <p14:creationId xmlns:p14="http://schemas.microsoft.com/office/powerpoint/2010/main" val="41528205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6" grpId="0"/>
      <p:bldP spid="17" grpId="0"/>
    </p:bld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ANSWERNOWTEXT" val="Answer Now"/>
  <p:tag name="RESPTABLESTYLE" val="-1"/>
  <p:tag name="ALLOWDUPLICATES" val="False"/>
  <p:tag name="AUTOADVANCE" val="False"/>
  <p:tag name="STDCHART" val="1"/>
  <p:tag name="SKIPREMAININGRACESLIDES" val="True"/>
  <p:tag name="BUBBLENAMEVISIBLE" val="True"/>
  <p:tag name="DEFAULTNUMTEAMS" val="5"/>
  <p:tag name="CUSTOMCELLBACKCOLOR2" val="-13395457"/>
  <p:tag name="DISPLAYNAME" val="True"/>
  <p:tag name="GRIDROTATIONINTERVAL" val="2"/>
  <p:tag name="POLLINGCYCLE" val="2"/>
  <p:tag name="INCLUDENONRESPONDERS" val="False"/>
  <p:tag name="ALLOWUSERFEEDBACK" val="True"/>
  <p:tag name="REALTIMEBACKUPPATH" val="(None)"/>
  <p:tag name="ADVANCEDSETTINGSVIEW" val="False"/>
  <p:tag name="FIBDISPLAYKEYWORDS" val="True"/>
  <p:tag name="PRRESPONSE4" val="7"/>
  <p:tag name="PRRESPONSE8" val="3"/>
  <p:tag name="TPVERSION" val="2008"/>
  <p:tag name="BULLETTYPE" val="3"/>
  <p:tag name="RESPCOUNTERFORMAT" val="0"/>
  <p:tag name="BACKUPSESSIONS" val="True"/>
  <p:tag name="ROTATIONINTERVAL" val="2"/>
  <p:tag name="RACEANIMATIONSPEED" val="3"/>
  <p:tag name="BUBBLESIZEVISIBLE" val="True"/>
  <p:tag name="CUSTOMCELLFORECOLOR" val="-16777216"/>
  <p:tag name="USESCHEMECOLORS" val="True"/>
  <p:tag name="AUTOSIZEGRID" val="True"/>
  <p:tag name="CHARTLABELS" val="0"/>
  <p:tag name="INCLUDEPPT" val="True"/>
  <p:tag name="ZEROBASED" val="False"/>
  <p:tag name="FIBNUMRESULTS" val="5"/>
  <p:tag name="PRRESPONSE3" val="8"/>
  <p:tag name="PRRESPONSE9" val="2"/>
  <p:tag name="SHOWBARVISIBLE" val="True"/>
  <p:tag name="RESPCOUNTERSTYLE" val="-1"/>
  <p:tag name="BACKUPMAINTENANCE" val="7"/>
  <p:tag name="RACEENDPOINTS" val="100"/>
  <p:tag name="MAXRESPONDERS" val="5"/>
  <p:tag name="CUSTOMCELLBACKCOLOR1" val="-657956"/>
  <p:tag name="DISPLAYDEVICEID" val="True"/>
  <p:tag name="CHARTCOLORS" val="0"/>
  <p:tag name="CORRECTPOINTVALUE" val="100"/>
  <p:tag name="CHARTSCALE" val="True"/>
  <p:tag name="PRRESPONSE2" val="9"/>
  <p:tag name="PRRESPONSE10" val="1"/>
  <p:tag name="ANSWERNOWSTYLE" val="-1"/>
  <p:tag name="NUMRESPONSES" val="1"/>
  <p:tag name="RACERSMAXDISPLAYED" val="5"/>
  <p:tag name="BUBBLEGROUPING" val="3"/>
  <p:tag name="DISPLAYDEVICENUMBER" val="True"/>
  <p:tag name="RESETCHARTS" val="True"/>
  <p:tag name="REALTIMEBACKUP" val="False"/>
  <p:tag name="PRRESPONSE1" val="10"/>
  <p:tag name="SHOWFLASHWARNING" val="True"/>
  <p:tag name="COUNTDOWNSECONDS" val="10"/>
  <p:tag name="AUTOUPDATEALIASES" val="True"/>
  <p:tag name="CUSTOMGRIDBACKCOLOR" val="-2830136"/>
  <p:tag name="GRIDSIZE" val="{Width=800, Height=600}"/>
  <p:tag name="INCORRECTPOINTVALUE" val="0"/>
  <p:tag name="PRRESPONSE5" val="6"/>
  <p:tag name="USESECONDARYMONITOR" val="True"/>
  <p:tag name="REVIEWONLY" val="False"/>
  <p:tag name="CUSTOMCELLBACKCOLOR3" val="-268652"/>
  <p:tag name="MULTIRESPDIVISOR" val="1"/>
  <p:tag name="FIBINCLUDEOTHER" val="True"/>
  <p:tag name="COUNTDOWNSTYLE" val="-1"/>
  <p:tag name="TEAMSINLEADERBOARD" val="5"/>
  <p:tag name="GRIDPOSITION" val="1"/>
  <p:tag name="PRRESPONSE6" val="5"/>
  <p:tag name="CHARTVALUEFORMAT" val="0%"/>
  <p:tag name="GRIDOPACITY" val="90"/>
  <p:tag name="PRRESPONSE7" val="4"/>
  <p:tag name="BUBBLEVALUEFORMAT" val="0.0"/>
  <p:tag name="FIBDISPLAYRESULTS" val="True"/>
  <p:tag name="CUSTOMCELLBACKCOLOR4" val="-8355712"/>
  <p:tag name="INPUTSOURCE" val="1"/>
  <p:tag name="POWERPOINTVERSION" val="12.0"/>
  <p:tag name="PARTICIPANTSINLEADERBOARD" val="5"/>
  <p:tag name="AUTOADJUSTPARTRANGE" val="True"/>
  <p:tag name="PARTLISTDEFAULT" val="0"/>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PDW on Big Data AOM 2018">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3655</TotalTime>
  <Words>891</Words>
  <Application>Microsoft Macintosh PowerPoint</Application>
  <PresentationFormat>Widescreen</PresentationFormat>
  <Paragraphs>150</Paragraphs>
  <Slides>21</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Schoolbook</vt:lpstr>
      <vt:lpstr>Times New Roman</vt:lpstr>
      <vt:lpstr>PDW on Big Data AOM 2018</vt:lpstr>
      <vt:lpstr>Fostering your Enterprise</vt:lpstr>
      <vt:lpstr>PowerPoint Presentation</vt:lpstr>
      <vt:lpstr>PowerPoint Presentation</vt:lpstr>
      <vt:lpstr>Are you thinking like a CEO?</vt:lpstr>
      <vt:lpstr>PowerPoint Presentation</vt:lpstr>
      <vt:lpstr>Solving problems deeply meaningful to you…</vt:lpstr>
      <vt:lpstr>PowerPoint Presentation</vt:lpstr>
      <vt:lpstr>Success... </vt:lpstr>
      <vt:lpstr>PowerPoint Presentation</vt:lpstr>
      <vt:lpstr>PowerPoint Presentation</vt:lpstr>
      <vt:lpstr>Value…</vt:lpstr>
      <vt:lpstr>The “feature-benefit” matrix</vt:lpstr>
      <vt:lpstr>PowerPoint Presentation</vt:lpstr>
      <vt:lpstr>PowerPoint Presentation</vt:lpstr>
      <vt:lpstr>Voluntary relationships</vt:lpstr>
      <vt:lpstr>Enterprising Ability and Aspiration</vt:lpstr>
      <vt:lpstr>You and the organization you choose to associate with…</vt:lpstr>
      <vt:lpstr>A Trader’s Sudoku: Bringing it all together</vt:lpstr>
      <vt:lpstr>Key Takeaways</vt:lpstr>
      <vt:lpstr>PowerPoint Presentation</vt:lpstr>
      <vt:lpstr>Books you may enjoy reading and learning from…</vt:lpstr>
    </vt:vector>
  </TitlesOfParts>
  <Company>University of Illinois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Unknown</dc:creator>
  <cp:lastModifiedBy>Kimberly Lumpkins</cp:lastModifiedBy>
  <cp:revision>118</cp:revision>
  <dcterms:created xsi:type="dcterms:W3CDTF">2003-01-05T14:11:50Z</dcterms:created>
  <dcterms:modified xsi:type="dcterms:W3CDTF">2019-07-12T13:11:36Z</dcterms:modified>
</cp:coreProperties>
</file>